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0" d="100"/>
          <a:sy n="50" d="100"/>
        </p:scale>
        <p:origin x="80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B0D47ED-1D15-4EA0-A366-84180C36B6D8}"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9599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560243-3A28-4F73-B911-933DD09B3013}"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0D47ED-1D15-4EA0-A366-84180C36B6D8}" type="slidenum">
              <a:rPr lang="en-US" smtClean="0"/>
              <a:t>‹#›</a:t>
            </a:fld>
            <a:endParaRPr lang="en-US"/>
          </a:p>
        </p:txBody>
      </p:sp>
    </p:spTree>
    <p:extLst>
      <p:ext uri="{BB962C8B-B14F-4D97-AF65-F5344CB8AC3E}">
        <p14:creationId xmlns:p14="http://schemas.microsoft.com/office/powerpoint/2010/main" val="1631002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D47ED-1D15-4EA0-A366-84180C36B6D8}"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848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D47ED-1D15-4EA0-A366-84180C36B6D8}"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9757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D47ED-1D15-4EA0-A366-84180C36B6D8}" type="slidenum">
              <a:rPr lang="en-US" smtClean="0"/>
              <a:t>‹#›</a:t>
            </a:fld>
            <a:endParaRPr lang="en-US"/>
          </a:p>
        </p:txBody>
      </p:sp>
    </p:spTree>
    <p:extLst>
      <p:ext uri="{BB962C8B-B14F-4D97-AF65-F5344CB8AC3E}">
        <p14:creationId xmlns:p14="http://schemas.microsoft.com/office/powerpoint/2010/main" val="3902577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D47ED-1D15-4EA0-A366-84180C36B6D8}"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539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D47ED-1D15-4EA0-A366-84180C36B6D8}"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3355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D47ED-1D15-4EA0-A366-84180C36B6D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0402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D47ED-1D15-4EA0-A366-84180C36B6D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977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D47ED-1D15-4EA0-A366-84180C36B6D8}" type="slidenum">
              <a:rPr lang="en-US" smtClean="0"/>
              <a:t>‹#›</a:t>
            </a:fld>
            <a:endParaRPr lang="en-US"/>
          </a:p>
        </p:txBody>
      </p:sp>
    </p:spTree>
    <p:extLst>
      <p:ext uri="{BB962C8B-B14F-4D97-AF65-F5344CB8AC3E}">
        <p14:creationId xmlns:p14="http://schemas.microsoft.com/office/powerpoint/2010/main" val="323179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560243-3A28-4F73-B911-933DD09B3013}"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D47ED-1D15-4EA0-A366-84180C36B6D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005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560243-3A28-4F73-B911-933DD09B3013}"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0D47ED-1D15-4EA0-A366-84180C36B6D8}" type="slidenum">
              <a:rPr lang="en-US" smtClean="0"/>
              <a:t>‹#›</a:t>
            </a:fld>
            <a:endParaRPr lang="en-US"/>
          </a:p>
        </p:txBody>
      </p:sp>
    </p:spTree>
    <p:extLst>
      <p:ext uri="{BB962C8B-B14F-4D97-AF65-F5344CB8AC3E}">
        <p14:creationId xmlns:p14="http://schemas.microsoft.com/office/powerpoint/2010/main" val="2655795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560243-3A28-4F73-B911-933DD09B3013}" type="datetimeFigureOut">
              <a:rPr lang="en-US" smtClean="0"/>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0D47ED-1D15-4EA0-A366-84180C36B6D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868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560243-3A28-4F73-B911-933DD09B3013}" type="datetimeFigureOut">
              <a:rPr lang="en-US" smtClean="0"/>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0D47ED-1D15-4EA0-A366-84180C36B6D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330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560243-3A28-4F73-B911-933DD09B3013}" type="datetimeFigureOut">
              <a:rPr lang="en-US" smtClean="0"/>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0D47ED-1D15-4EA0-A366-84180C36B6D8}" type="slidenum">
              <a:rPr lang="en-US" smtClean="0"/>
              <a:t>‹#›</a:t>
            </a:fld>
            <a:endParaRPr lang="en-US"/>
          </a:p>
        </p:txBody>
      </p:sp>
    </p:spTree>
    <p:extLst>
      <p:ext uri="{BB962C8B-B14F-4D97-AF65-F5344CB8AC3E}">
        <p14:creationId xmlns:p14="http://schemas.microsoft.com/office/powerpoint/2010/main" val="20761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560243-3A28-4F73-B911-933DD09B3013}"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0D47ED-1D15-4EA0-A366-84180C36B6D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8305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560243-3A28-4F73-B911-933DD09B3013}"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0D47ED-1D15-4EA0-A366-84180C36B6D8}" type="slidenum">
              <a:rPr lang="en-US" smtClean="0"/>
              <a:t>‹#›</a:t>
            </a:fld>
            <a:endParaRPr lang="en-US"/>
          </a:p>
        </p:txBody>
      </p:sp>
    </p:spTree>
    <p:extLst>
      <p:ext uri="{BB962C8B-B14F-4D97-AF65-F5344CB8AC3E}">
        <p14:creationId xmlns:p14="http://schemas.microsoft.com/office/powerpoint/2010/main" val="2042988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7560243-3A28-4F73-B911-933DD09B3013}" type="datetimeFigureOut">
              <a:rPr lang="en-US" smtClean="0"/>
              <a:t>9/1/2023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B0D47ED-1D15-4EA0-A366-84180C36B6D8}" type="slidenum">
              <a:rPr lang="en-US" smtClean="0"/>
              <a:t>‹#›</a:t>
            </a:fld>
            <a:endParaRPr lang="en-US"/>
          </a:p>
        </p:txBody>
      </p:sp>
    </p:spTree>
    <p:extLst>
      <p:ext uri="{BB962C8B-B14F-4D97-AF65-F5344CB8AC3E}">
        <p14:creationId xmlns:p14="http://schemas.microsoft.com/office/powerpoint/2010/main" val="8308422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517B5E-3DBA-98B2-C165-F2F6EAD989D1}"/>
              </a:ext>
            </a:extLst>
          </p:cNvPr>
          <p:cNvSpPr>
            <a:spLocks noGrp="1"/>
          </p:cNvSpPr>
          <p:nvPr>
            <p:ph type="title"/>
          </p:nvPr>
        </p:nvSpPr>
        <p:spPr/>
        <p:txBody>
          <a:bodyPr>
            <a:normAutofit fontScale="90000"/>
          </a:bodyPr>
          <a:lstStyle/>
          <a:p>
            <a:r>
              <a:rPr lang="en-US" sz="4400" dirty="0">
                <a:solidFill>
                  <a:schemeClr val="accent2">
                    <a:lumMod val="50000"/>
                  </a:schemeClr>
                </a:solidFill>
                <a:latin typeface="Algerian" pitchFamily="82" charset="0"/>
              </a:rPr>
              <a:t>A FOG CENTRIC SECURE CLOUD STORAGE SCHEME</a:t>
            </a:r>
            <a:endParaRPr lang="en-US" dirty="0">
              <a:solidFill>
                <a:schemeClr val="accent2">
                  <a:lumMod val="50000"/>
                </a:schemeClr>
              </a:solidFill>
            </a:endParaRPr>
          </a:p>
        </p:txBody>
      </p:sp>
      <p:sp>
        <p:nvSpPr>
          <p:cNvPr id="5" name="Content Placeholder 4">
            <a:extLst>
              <a:ext uri="{FF2B5EF4-FFF2-40B4-BE49-F238E27FC236}">
                <a16:creationId xmlns:a16="http://schemas.microsoft.com/office/drawing/2014/main" id="{3DDAAA6A-02AA-BF74-9627-22CEF9AB418E}"/>
              </a:ext>
            </a:extLst>
          </p:cNvPr>
          <p:cNvSpPr>
            <a:spLocks noGrp="1"/>
          </p:cNvSpPr>
          <p:nvPr>
            <p:ph sz="half" idx="1"/>
          </p:nvPr>
        </p:nvSpPr>
        <p:spPr>
          <a:xfrm>
            <a:off x="670561" y="2728064"/>
            <a:ext cx="4968239" cy="3310128"/>
          </a:xfrm>
        </p:spPr>
        <p:txBody>
          <a:bodyPr>
            <a:normAutofit/>
          </a:bodyPr>
          <a:lstStyle/>
          <a:p>
            <a:pPr marL="0" marR="0" indent="0" algn="ctr">
              <a:lnSpc>
                <a:spcPct val="107000"/>
              </a:lnSpc>
              <a:spcBef>
                <a:spcPts val="0"/>
              </a:spcBef>
              <a:spcAft>
                <a:spcPts val="800"/>
              </a:spcAft>
              <a:buNone/>
            </a:pPr>
            <a:r>
              <a:rPr lang="en-IN" sz="2400" b="1" u="sng" kern="100" dirty="0">
                <a:effectLst/>
                <a:latin typeface="Calibri" panose="020F0502020204030204" pitchFamily="34" charset="0"/>
                <a:ea typeface="Calibri" panose="020F0502020204030204" pitchFamily="34" charset="0"/>
                <a:cs typeface="Times New Roman" panose="02020603050405020304" pitchFamily="18" charset="0"/>
              </a:rPr>
              <a:t>Supervisor</a:t>
            </a:r>
          </a:p>
          <a:p>
            <a:pPr marL="0" marR="0" indent="0" algn="ctr">
              <a:lnSpc>
                <a:spcPct val="107000"/>
              </a:lnSpc>
              <a:spcBef>
                <a:spcPts val="0"/>
              </a:spcBef>
              <a:spcAft>
                <a:spcPts val="800"/>
              </a:spcAft>
              <a:buNone/>
            </a:pPr>
            <a:endParaRPr lang="en-US" sz="2400" u="sng"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Mrs. P.SHENBAGAM, MCA.,ME,(Ph.D.,)</a:t>
            </a:r>
          </a:p>
          <a:p>
            <a:pPr marL="0" marR="0" indent="0">
              <a:lnSpc>
                <a:spcPct val="107000"/>
              </a:lnSpc>
              <a:spcBef>
                <a:spcPts val="0"/>
              </a:spcBef>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Head &amp; Assistant Professor,</a:t>
            </a:r>
          </a:p>
          <a:p>
            <a:pPr marL="0" marR="0" indent="0">
              <a:lnSpc>
                <a:spcPct val="107000"/>
              </a:lnSpc>
              <a:spcBef>
                <a:spcPts val="0"/>
              </a:spcBef>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RVS College of Engineering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Dindigul-624005</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Content Placeholder 5">
            <a:extLst>
              <a:ext uri="{FF2B5EF4-FFF2-40B4-BE49-F238E27FC236}">
                <a16:creationId xmlns:a16="http://schemas.microsoft.com/office/drawing/2014/main" id="{2C8C0612-970D-CA42-AF7B-556DFD28A124}"/>
              </a:ext>
            </a:extLst>
          </p:cNvPr>
          <p:cNvSpPr>
            <a:spLocks noGrp="1"/>
          </p:cNvSpPr>
          <p:nvPr>
            <p:ph sz="half" idx="2"/>
          </p:nvPr>
        </p:nvSpPr>
        <p:spPr>
          <a:xfrm>
            <a:off x="5943600" y="2728064"/>
            <a:ext cx="5577839" cy="3142384"/>
          </a:xfrm>
        </p:spPr>
        <p:txBody>
          <a:bodyPr>
            <a:normAutofit/>
          </a:bodyPr>
          <a:lstStyle/>
          <a:p>
            <a:pPr marL="0" marR="0" indent="0" algn="ctr">
              <a:lnSpc>
                <a:spcPct val="107000"/>
              </a:lnSpc>
              <a:spcBef>
                <a:spcPts val="0"/>
              </a:spcBef>
              <a:spcAft>
                <a:spcPts val="800"/>
              </a:spcAft>
              <a:buNone/>
            </a:pPr>
            <a:r>
              <a:rPr lang="en-IN" sz="2400" b="1" u="sng" kern="100" dirty="0">
                <a:effectLst/>
                <a:latin typeface="Calibri" panose="020F0502020204030204" pitchFamily="34" charset="0"/>
                <a:ea typeface="Calibri" panose="020F0502020204030204" pitchFamily="34" charset="0"/>
                <a:cs typeface="Times New Roman" panose="02020603050405020304" pitchFamily="18" charset="0"/>
              </a:rPr>
              <a:t>Presented By</a:t>
            </a:r>
          </a:p>
          <a:p>
            <a:pPr marL="0" marR="0" indent="0">
              <a:lnSpc>
                <a:spcPct val="107000"/>
              </a:lnSpc>
              <a:spcBef>
                <a:spcPts val="0"/>
              </a:spcBef>
              <a:spcAft>
                <a:spcPts val="800"/>
              </a:spcAft>
              <a:buNone/>
            </a:pPr>
            <a:endParaRPr lang="en-US" sz="2400" b="1" kern="1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K.M. ASMATH NASREEN</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921521622006</a:t>
            </a:r>
          </a:p>
          <a:p>
            <a:pPr marL="0" marR="0" indent="0">
              <a:lnSpc>
                <a:spcPct val="107000"/>
              </a:lnSpc>
              <a:spcBef>
                <a:spcPts val="0"/>
              </a:spcBef>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RVS College of Engineering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Dindigul-624005</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8573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8605BE-9CE7-162F-D416-E33C913D533D}"/>
              </a:ext>
            </a:extLst>
          </p:cNvPr>
          <p:cNvSpPr txBox="1"/>
          <p:nvPr/>
        </p:nvSpPr>
        <p:spPr>
          <a:xfrm>
            <a:off x="1556582" y="1401177"/>
            <a:ext cx="9301655" cy="3836628"/>
          </a:xfrm>
          <a:prstGeom prst="rect">
            <a:avLst/>
          </a:prstGeom>
          <a:noFill/>
        </p:spPr>
        <p:txBody>
          <a:bodyPr wrap="square">
            <a:spAutoFit/>
          </a:bodyPr>
          <a:lstStyle/>
          <a:p>
            <a:pPr marL="0" marR="0" algn="ctr">
              <a:lnSpc>
                <a:spcPct val="107000"/>
              </a:lnSpc>
              <a:spcBef>
                <a:spcPts val="0"/>
              </a:spcBef>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Modules Description</a:t>
            </a:r>
          </a:p>
          <a:p>
            <a:pPr marL="0" marR="0" algn="ctr">
              <a:lnSpc>
                <a:spcPct val="107000"/>
              </a:lnSpc>
              <a:spcBef>
                <a:spcPts val="0"/>
              </a:spcBef>
              <a:spcAft>
                <a:spcPts val="800"/>
              </a:spcAft>
            </a:pPr>
            <a:endParaRPr lang="en-US" sz="3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Storing Procedure</a:t>
            </a:r>
          </a:p>
          <a:p>
            <a:pPr marL="342900" marR="0" lvl="0" indent="-342900">
              <a:lnSpc>
                <a:spcPct val="107000"/>
              </a:lnSpc>
              <a:spcBef>
                <a:spcPts val="0"/>
              </a:spcBef>
              <a:spcAft>
                <a:spcPts val="0"/>
              </a:spcAft>
              <a:buFont typeface="Symbol" panose="05050102010706020507" pitchFamily="18" charset="2"/>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Splitting File</a:t>
            </a:r>
          </a:p>
          <a:p>
            <a:pPr marL="342900" marR="0" lvl="0" indent="-342900">
              <a:lnSpc>
                <a:spcPct val="107000"/>
              </a:lnSpc>
              <a:spcBef>
                <a:spcPts val="0"/>
              </a:spcBef>
              <a:spcAft>
                <a:spcPts val="0"/>
              </a:spcAft>
              <a:buFont typeface="Symbol" panose="05050102010706020507" pitchFamily="18" charset="2"/>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Integrity Processing</a:t>
            </a:r>
          </a:p>
          <a:p>
            <a:pPr marL="342900" marR="0" lvl="0" indent="-342900">
              <a:lnSpc>
                <a:spcPct val="107000"/>
              </a:lnSpc>
              <a:spcBef>
                <a:spcPts val="0"/>
              </a:spcBef>
              <a:spcAft>
                <a:spcPts val="0"/>
              </a:spcAft>
              <a:buFont typeface="Symbol" panose="05050102010706020507" pitchFamily="18" charset="2"/>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Block Management</a:t>
            </a:r>
          </a:p>
          <a:p>
            <a:pPr marL="342900" marR="0" lvl="0" indent="-342900">
              <a:lnSpc>
                <a:spcPct val="107000"/>
              </a:lnSpc>
              <a:spcBef>
                <a:spcPts val="0"/>
              </a:spcBef>
              <a:spcAft>
                <a:spcPts val="0"/>
              </a:spcAft>
              <a:buFont typeface="Symbol" panose="05050102010706020507" pitchFamily="18" charset="2"/>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Cloud Storage</a:t>
            </a:r>
          </a:p>
          <a:p>
            <a:pPr marL="342900" marR="0" lvl="0" indent="-342900">
              <a:lnSpc>
                <a:spcPct val="107000"/>
              </a:lnSpc>
              <a:spcBef>
                <a:spcPts val="0"/>
              </a:spcBef>
              <a:spcAft>
                <a:spcPts val="800"/>
              </a:spcAft>
              <a:buFont typeface="Symbol" panose="05050102010706020507" pitchFamily="18" charset="2"/>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Retrieval Procedure</a:t>
            </a:r>
          </a:p>
        </p:txBody>
      </p:sp>
    </p:spTree>
    <p:extLst>
      <p:ext uri="{BB962C8B-B14F-4D97-AF65-F5344CB8AC3E}">
        <p14:creationId xmlns:p14="http://schemas.microsoft.com/office/powerpoint/2010/main" val="518633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6AE8B9-FB2D-4602-83CB-0F6906271FCC}"/>
              </a:ext>
            </a:extLst>
          </p:cNvPr>
          <p:cNvGrpSpPr>
            <a:grpSpLocks/>
          </p:cNvGrpSpPr>
          <p:nvPr/>
        </p:nvGrpSpPr>
        <p:grpSpPr bwMode="auto">
          <a:xfrm>
            <a:off x="914400" y="2538248"/>
            <a:ext cx="10121462" cy="3263462"/>
            <a:chOff x="0" y="0"/>
            <a:chExt cx="55239" cy="18439"/>
          </a:xfrm>
        </p:grpSpPr>
        <p:sp>
          <p:nvSpPr>
            <p:cNvPr id="3" name="Shape 1302">
              <a:extLst>
                <a:ext uri="{FF2B5EF4-FFF2-40B4-BE49-F238E27FC236}">
                  <a16:creationId xmlns:a16="http://schemas.microsoft.com/office/drawing/2014/main" id="{A1D0A655-0F70-EF04-01AD-AA1B3CED0C09}"/>
                </a:ext>
              </a:extLst>
            </p:cNvPr>
            <p:cNvSpPr>
              <a:spLocks/>
            </p:cNvSpPr>
            <p:nvPr/>
          </p:nvSpPr>
          <p:spPr bwMode="auto">
            <a:xfrm>
              <a:off x="20872" y="0"/>
              <a:ext cx="9313" cy="4191"/>
            </a:xfrm>
            <a:custGeom>
              <a:avLst/>
              <a:gdLst>
                <a:gd name="T0" fmla="*/ 0 w 931354"/>
                <a:gd name="T1" fmla="*/ 419100 h 419100"/>
                <a:gd name="T2" fmla="*/ 931354 w 931354"/>
                <a:gd name="T3" fmla="*/ 419100 h 419100"/>
                <a:gd name="T4" fmla="*/ 931354 w 931354"/>
                <a:gd name="T5" fmla="*/ 0 h 419100"/>
                <a:gd name="T6" fmla="*/ 0 w 931354"/>
                <a:gd name="T7" fmla="*/ 0 h 419100"/>
                <a:gd name="T8" fmla="*/ 0 w 931354"/>
                <a:gd name="T9" fmla="*/ 419100 h 419100"/>
                <a:gd name="T10" fmla="*/ 0 w 931354"/>
                <a:gd name="T11" fmla="*/ 0 h 419100"/>
                <a:gd name="T12" fmla="*/ 931354 w 931354"/>
                <a:gd name="T13" fmla="*/ 419100 h 419100"/>
              </a:gdLst>
              <a:ahLst/>
              <a:cxnLst>
                <a:cxn ang="0">
                  <a:pos x="T0" y="T1"/>
                </a:cxn>
                <a:cxn ang="0">
                  <a:pos x="T2" y="T3"/>
                </a:cxn>
                <a:cxn ang="0">
                  <a:pos x="T4" y="T5"/>
                </a:cxn>
                <a:cxn ang="0">
                  <a:pos x="T6" y="T7"/>
                </a:cxn>
                <a:cxn ang="0">
                  <a:pos x="T8" y="T9"/>
                </a:cxn>
              </a:cxnLst>
              <a:rect l="T10" t="T11" r="T12" b="T13"/>
              <a:pathLst>
                <a:path w="931354" h="419100">
                  <a:moveTo>
                    <a:pt x="0" y="419100"/>
                  </a:moveTo>
                  <a:lnTo>
                    <a:pt x="931354" y="419100"/>
                  </a:lnTo>
                  <a:lnTo>
                    <a:pt x="931354" y="0"/>
                  </a:lnTo>
                  <a:lnTo>
                    <a:pt x="0" y="0"/>
                  </a:lnTo>
                  <a:lnTo>
                    <a:pt x="0" y="419100"/>
                  </a:lnTo>
                  <a:close/>
                </a:path>
              </a:pathLst>
            </a:custGeom>
            <a:noFill/>
            <a:ln w="9525">
              <a:solidFill>
                <a:srgbClr val="000000"/>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sz="2200"/>
            </a:p>
          </p:txBody>
        </p:sp>
        <p:pic>
          <p:nvPicPr>
            <p:cNvPr id="4" name="Picture 3">
              <a:extLst>
                <a:ext uri="{FF2B5EF4-FFF2-40B4-BE49-F238E27FC236}">
                  <a16:creationId xmlns:a16="http://schemas.microsoft.com/office/drawing/2014/main" id="{4E0911C3-81C2-B2A6-F56D-4EC9E2BCB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0" y="516"/>
              <a:ext cx="9239" cy="3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6C1430A-4D38-8247-1ED5-6792B97544DC}"/>
                </a:ext>
              </a:extLst>
            </p:cNvPr>
            <p:cNvSpPr>
              <a:spLocks noChangeArrowheads="1"/>
            </p:cNvSpPr>
            <p:nvPr/>
          </p:nvSpPr>
          <p:spPr bwMode="auto">
            <a:xfrm>
              <a:off x="22006" y="600"/>
              <a:ext cx="9382"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Home Page</a:t>
              </a:r>
            </a:p>
          </p:txBody>
        </p:sp>
        <p:sp>
          <p:nvSpPr>
            <p:cNvPr id="6" name="Rectangle 5">
              <a:extLst>
                <a:ext uri="{FF2B5EF4-FFF2-40B4-BE49-F238E27FC236}">
                  <a16:creationId xmlns:a16="http://schemas.microsoft.com/office/drawing/2014/main" id="{2B2F8379-2BEF-9302-7F53-1022D8E25385}"/>
                </a:ext>
              </a:extLst>
            </p:cNvPr>
            <p:cNvSpPr>
              <a:spLocks noChangeArrowheads="1"/>
            </p:cNvSpPr>
            <p:nvPr/>
          </p:nvSpPr>
          <p:spPr bwMode="auto">
            <a:xfrm>
              <a:off x="29089" y="600"/>
              <a:ext cx="507"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7" name="Shape 1307">
              <a:extLst>
                <a:ext uri="{FF2B5EF4-FFF2-40B4-BE49-F238E27FC236}">
                  <a16:creationId xmlns:a16="http://schemas.microsoft.com/office/drawing/2014/main" id="{6BCDB5F0-4CF3-7772-A4F8-8065C0B66672}"/>
                </a:ext>
              </a:extLst>
            </p:cNvPr>
            <p:cNvSpPr>
              <a:spLocks/>
            </p:cNvSpPr>
            <p:nvPr/>
          </p:nvSpPr>
          <p:spPr bwMode="auto">
            <a:xfrm>
              <a:off x="24989" y="4191"/>
              <a:ext cx="762" cy="4699"/>
            </a:xfrm>
            <a:custGeom>
              <a:avLst/>
              <a:gdLst>
                <a:gd name="T0" fmla="*/ 33274 w 76200"/>
                <a:gd name="T1" fmla="*/ 0 h 469900"/>
                <a:gd name="T2" fmla="*/ 42799 w 76200"/>
                <a:gd name="T3" fmla="*/ 0 h 469900"/>
                <a:gd name="T4" fmla="*/ 42799 w 76200"/>
                <a:gd name="T5" fmla="*/ 393700 h 469900"/>
                <a:gd name="T6" fmla="*/ 76200 w 76200"/>
                <a:gd name="T7" fmla="*/ 393700 h 469900"/>
                <a:gd name="T8" fmla="*/ 38100 w 76200"/>
                <a:gd name="T9" fmla="*/ 469900 h 469900"/>
                <a:gd name="T10" fmla="*/ 0 w 76200"/>
                <a:gd name="T11" fmla="*/ 393700 h 469900"/>
                <a:gd name="T12" fmla="*/ 33274 w 76200"/>
                <a:gd name="T13" fmla="*/ 393700 h 469900"/>
                <a:gd name="T14" fmla="*/ 33274 w 76200"/>
                <a:gd name="T15" fmla="*/ 0 h 469900"/>
                <a:gd name="T16" fmla="*/ 0 w 76200"/>
                <a:gd name="T17" fmla="*/ 0 h 469900"/>
                <a:gd name="T18" fmla="*/ 76200 w 76200"/>
                <a:gd name="T19" fmla="*/ 469900 h 4699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76200" h="469900">
                  <a:moveTo>
                    <a:pt x="33274" y="0"/>
                  </a:moveTo>
                  <a:lnTo>
                    <a:pt x="42799" y="0"/>
                  </a:lnTo>
                  <a:lnTo>
                    <a:pt x="42799" y="393700"/>
                  </a:lnTo>
                  <a:lnTo>
                    <a:pt x="76200" y="393700"/>
                  </a:lnTo>
                  <a:lnTo>
                    <a:pt x="38100" y="469900"/>
                  </a:lnTo>
                  <a:lnTo>
                    <a:pt x="0" y="393700"/>
                  </a:lnTo>
                  <a:lnTo>
                    <a:pt x="33274" y="393700"/>
                  </a:lnTo>
                  <a:lnTo>
                    <a:pt x="33274" y="0"/>
                  </a:lnTo>
                  <a:close/>
                </a:path>
              </a:pathLst>
            </a:custGeom>
            <a:solidFill>
              <a:srgbClr val="000000"/>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sz="2200"/>
            </a:p>
          </p:txBody>
        </p:sp>
        <p:sp>
          <p:nvSpPr>
            <p:cNvPr id="8" name="Shape 1308">
              <a:extLst>
                <a:ext uri="{FF2B5EF4-FFF2-40B4-BE49-F238E27FC236}">
                  <a16:creationId xmlns:a16="http://schemas.microsoft.com/office/drawing/2014/main" id="{14CA1812-AFB6-A0FC-B162-84B11A5E8027}"/>
                </a:ext>
              </a:extLst>
            </p:cNvPr>
            <p:cNvSpPr>
              <a:spLocks/>
            </p:cNvSpPr>
            <p:nvPr/>
          </p:nvSpPr>
          <p:spPr bwMode="auto">
            <a:xfrm>
              <a:off x="3580" y="9144"/>
              <a:ext cx="762" cy="4699"/>
            </a:xfrm>
            <a:custGeom>
              <a:avLst/>
              <a:gdLst>
                <a:gd name="T0" fmla="*/ 33401 w 76200"/>
                <a:gd name="T1" fmla="*/ 0 h 469900"/>
                <a:gd name="T2" fmla="*/ 42926 w 76200"/>
                <a:gd name="T3" fmla="*/ 0 h 469900"/>
                <a:gd name="T4" fmla="*/ 42926 w 76200"/>
                <a:gd name="T5" fmla="*/ 393700 h 469900"/>
                <a:gd name="T6" fmla="*/ 76200 w 76200"/>
                <a:gd name="T7" fmla="*/ 393700 h 469900"/>
                <a:gd name="T8" fmla="*/ 38100 w 76200"/>
                <a:gd name="T9" fmla="*/ 469900 h 469900"/>
                <a:gd name="T10" fmla="*/ 0 w 76200"/>
                <a:gd name="T11" fmla="*/ 393700 h 469900"/>
                <a:gd name="T12" fmla="*/ 33401 w 76200"/>
                <a:gd name="T13" fmla="*/ 393700 h 469900"/>
                <a:gd name="T14" fmla="*/ 33401 w 76200"/>
                <a:gd name="T15" fmla="*/ 0 h 469900"/>
                <a:gd name="T16" fmla="*/ 0 w 76200"/>
                <a:gd name="T17" fmla="*/ 0 h 469900"/>
                <a:gd name="T18" fmla="*/ 76200 w 76200"/>
                <a:gd name="T19" fmla="*/ 469900 h 4699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76200" h="469900">
                  <a:moveTo>
                    <a:pt x="33401" y="0"/>
                  </a:moveTo>
                  <a:lnTo>
                    <a:pt x="42926" y="0"/>
                  </a:lnTo>
                  <a:lnTo>
                    <a:pt x="42926" y="393700"/>
                  </a:lnTo>
                  <a:lnTo>
                    <a:pt x="76200" y="393700"/>
                  </a:lnTo>
                  <a:lnTo>
                    <a:pt x="38100" y="469900"/>
                  </a:lnTo>
                  <a:lnTo>
                    <a:pt x="0" y="393700"/>
                  </a:lnTo>
                  <a:lnTo>
                    <a:pt x="33401" y="393700"/>
                  </a:lnTo>
                  <a:lnTo>
                    <a:pt x="33401" y="0"/>
                  </a:lnTo>
                  <a:close/>
                </a:path>
              </a:pathLst>
            </a:custGeom>
            <a:solidFill>
              <a:srgbClr val="000000"/>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sz="2200"/>
            </a:p>
          </p:txBody>
        </p:sp>
        <p:sp>
          <p:nvSpPr>
            <p:cNvPr id="9" name="Shape 1309">
              <a:extLst>
                <a:ext uri="{FF2B5EF4-FFF2-40B4-BE49-F238E27FC236}">
                  <a16:creationId xmlns:a16="http://schemas.microsoft.com/office/drawing/2014/main" id="{4CE16D89-8911-13B9-47A2-33CE03E3BD47}"/>
                </a:ext>
              </a:extLst>
            </p:cNvPr>
            <p:cNvSpPr>
              <a:spLocks/>
            </p:cNvSpPr>
            <p:nvPr/>
          </p:nvSpPr>
          <p:spPr bwMode="auto">
            <a:xfrm>
              <a:off x="20491" y="9144"/>
              <a:ext cx="762" cy="4699"/>
            </a:xfrm>
            <a:custGeom>
              <a:avLst/>
              <a:gdLst>
                <a:gd name="T0" fmla="*/ 33401 w 76200"/>
                <a:gd name="T1" fmla="*/ 0 h 469900"/>
                <a:gd name="T2" fmla="*/ 42926 w 76200"/>
                <a:gd name="T3" fmla="*/ 0 h 469900"/>
                <a:gd name="T4" fmla="*/ 42926 w 76200"/>
                <a:gd name="T5" fmla="*/ 393700 h 469900"/>
                <a:gd name="T6" fmla="*/ 76200 w 76200"/>
                <a:gd name="T7" fmla="*/ 393700 h 469900"/>
                <a:gd name="T8" fmla="*/ 38100 w 76200"/>
                <a:gd name="T9" fmla="*/ 469900 h 469900"/>
                <a:gd name="T10" fmla="*/ 0 w 76200"/>
                <a:gd name="T11" fmla="*/ 393700 h 469900"/>
                <a:gd name="T12" fmla="*/ 33401 w 76200"/>
                <a:gd name="T13" fmla="*/ 393700 h 469900"/>
                <a:gd name="T14" fmla="*/ 33401 w 76200"/>
                <a:gd name="T15" fmla="*/ 0 h 469900"/>
                <a:gd name="T16" fmla="*/ 0 w 76200"/>
                <a:gd name="T17" fmla="*/ 0 h 469900"/>
                <a:gd name="T18" fmla="*/ 76200 w 76200"/>
                <a:gd name="T19" fmla="*/ 469900 h 4699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76200" h="469900">
                  <a:moveTo>
                    <a:pt x="33401" y="0"/>
                  </a:moveTo>
                  <a:lnTo>
                    <a:pt x="42926" y="0"/>
                  </a:lnTo>
                  <a:lnTo>
                    <a:pt x="42926" y="393700"/>
                  </a:lnTo>
                  <a:lnTo>
                    <a:pt x="76200" y="393700"/>
                  </a:lnTo>
                  <a:lnTo>
                    <a:pt x="38100" y="469900"/>
                  </a:lnTo>
                  <a:lnTo>
                    <a:pt x="0" y="393700"/>
                  </a:lnTo>
                  <a:lnTo>
                    <a:pt x="33401" y="393700"/>
                  </a:lnTo>
                  <a:lnTo>
                    <a:pt x="33401" y="0"/>
                  </a:lnTo>
                  <a:close/>
                </a:path>
              </a:pathLst>
            </a:custGeom>
            <a:solidFill>
              <a:srgbClr val="000000"/>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sz="2200"/>
            </a:p>
          </p:txBody>
        </p:sp>
        <p:sp>
          <p:nvSpPr>
            <p:cNvPr id="10" name="Shape 1310">
              <a:extLst>
                <a:ext uri="{FF2B5EF4-FFF2-40B4-BE49-F238E27FC236}">
                  <a16:creationId xmlns:a16="http://schemas.microsoft.com/office/drawing/2014/main" id="{8EB05B3B-0007-B00C-01F9-874A30A1DEB6}"/>
                </a:ext>
              </a:extLst>
            </p:cNvPr>
            <p:cNvSpPr>
              <a:spLocks/>
            </p:cNvSpPr>
            <p:nvPr/>
          </p:nvSpPr>
          <p:spPr bwMode="auto">
            <a:xfrm>
              <a:off x="35911" y="9144"/>
              <a:ext cx="762" cy="4699"/>
            </a:xfrm>
            <a:custGeom>
              <a:avLst/>
              <a:gdLst>
                <a:gd name="T0" fmla="*/ 33401 w 76200"/>
                <a:gd name="T1" fmla="*/ 0 h 469900"/>
                <a:gd name="T2" fmla="*/ 42926 w 76200"/>
                <a:gd name="T3" fmla="*/ 0 h 469900"/>
                <a:gd name="T4" fmla="*/ 42926 w 76200"/>
                <a:gd name="T5" fmla="*/ 393700 h 469900"/>
                <a:gd name="T6" fmla="*/ 76200 w 76200"/>
                <a:gd name="T7" fmla="*/ 393700 h 469900"/>
                <a:gd name="T8" fmla="*/ 38100 w 76200"/>
                <a:gd name="T9" fmla="*/ 469900 h 469900"/>
                <a:gd name="T10" fmla="*/ 0 w 76200"/>
                <a:gd name="T11" fmla="*/ 393700 h 469900"/>
                <a:gd name="T12" fmla="*/ 33401 w 76200"/>
                <a:gd name="T13" fmla="*/ 393700 h 469900"/>
                <a:gd name="T14" fmla="*/ 33401 w 76200"/>
                <a:gd name="T15" fmla="*/ 0 h 469900"/>
                <a:gd name="T16" fmla="*/ 0 w 76200"/>
                <a:gd name="T17" fmla="*/ 0 h 469900"/>
                <a:gd name="T18" fmla="*/ 76200 w 76200"/>
                <a:gd name="T19" fmla="*/ 469900 h 4699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76200" h="469900">
                  <a:moveTo>
                    <a:pt x="33401" y="0"/>
                  </a:moveTo>
                  <a:lnTo>
                    <a:pt x="42926" y="0"/>
                  </a:lnTo>
                  <a:lnTo>
                    <a:pt x="42926" y="393700"/>
                  </a:lnTo>
                  <a:lnTo>
                    <a:pt x="76200" y="393700"/>
                  </a:lnTo>
                  <a:lnTo>
                    <a:pt x="38100" y="469900"/>
                  </a:lnTo>
                  <a:lnTo>
                    <a:pt x="0" y="393700"/>
                  </a:lnTo>
                  <a:lnTo>
                    <a:pt x="33401" y="393700"/>
                  </a:lnTo>
                  <a:lnTo>
                    <a:pt x="33401" y="0"/>
                  </a:lnTo>
                  <a:close/>
                </a:path>
              </a:pathLst>
            </a:custGeom>
            <a:solidFill>
              <a:srgbClr val="000000"/>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sz="2200"/>
            </a:p>
          </p:txBody>
        </p:sp>
        <p:sp>
          <p:nvSpPr>
            <p:cNvPr id="11" name="Shape 1311">
              <a:extLst>
                <a:ext uri="{FF2B5EF4-FFF2-40B4-BE49-F238E27FC236}">
                  <a16:creationId xmlns:a16="http://schemas.microsoft.com/office/drawing/2014/main" id="{4A2F94E4-E08F-A7C7-DFC2-4A64AB4446FB}"/>
                </a:ext>
              </a:extLst>
            </p:cNvPr>
            <p:cNvSpPr>
              <a:spLocks/>
            </p:cNvSpPr>
            <p:nvPr/>
          </p:nvSpPr>
          <p:spPr bwMode="auto">
            <a:xfrm>
              <a:off x="51220" y="9144"/>
              <a:ext cx="762" cy="4699"/>
            </a:xfrm>
            <a:custGeom>
              <a:avLst/>
              <a:gdLst>
                <a:gd name="T0" fmla="*/ 33401 w 76200"/>
                <a:gd name="T1" fmla="*/ 0 h 469900"/>
                <a:gd name="T2" fmla="*/ 42926 w 76200"/>
                <a:gd name="T3" fmla="*/ 0 h 469900"/>
                <a:gd name="T4" fmla="*/ 42926 w 76200"/>
                <a:gd name="T5" fmla="*/ 393700 h 469900"/>
                <a:gd name="T6" fmla="*/ 76200 w 76200"/>
                <a:gd name="T7" fmla="*/ 393700 h 469900"/>
                <a:gd name="T8" fmla="*/ 38100 w 76200"/>
                <a:gd name="T9" fmla="*/ 469900 h 469900"/>
                <a:gd name="T10" fmla="*/ 0 w 76200"/>
                <a:gd name="T11" fmla="*/ 393700 h 469900"/>
                <a:gd name="T12" fmla="*/ 33401 w 76200"/>
                <a:gd name="T13" fmla="*/ 393700 h 469900"/>
                <a:gd name="T14" fmla="*/ 33401 w 76200"/>
                <a:gd name="T15" fmla="*/ 0 h 469900"/>
                <a:gd name="T16" fmla="*/ 0 w 76200"/>
                <a:gd name="T17" fmla="*/ 0 h 469900"/>
                <a:gd name="T18" fmla="*/ 76200 w 76200"/>
                <a:gd name="T19" fmla="*/ 469900 h 4699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76200" h="469900">
                  <a:moveTo>
                    <a:pt x="33401" y="0"/>
                  </a:moveTo>
                  <a:lnTo>
                    <a:pt x="42926" y="0"/>
                  </a:lnTo>
                  <a:lnTo>
                    <a:pt x="42926" y="393700"/>
                  </a:lnTo>
                  <a:lnTo>
                    <a:pt x="76200" y="393700"/>
                  </a:lnTo>
                  <a:lnTo>
                    <a:pt x="38100" y="469900"/>
                  </a:lnTo>
                  <a:lnTo>
                    <a:pt x="0" y="393700"/>
                  </a:lnTo>
                  <a:lnTo>
                    <a:pt x="33401" y="393700"/>
                  </a:lnTo>
                  <a:lnTo>
                    <a:pt x="33401" y="0"/>
                  </a:lnTo>
                  <a:close/>
                </a:path>
              </a:pathLst>
            </a:custGeom>
            <a:solidFill>
              <a:srgbClr val="000000"/>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sz="2200"/>
            </a:p>
          </p:txBody>
        </p:sp>
        <p:sp>
          <p:nvSpPr>
            <p:cNvPr id="12" name="Shape 53615">
              <a:extLst>
                <a:ext uri="{FF2B5EF4-FFF2-40B4-BE49-F238E27FC236}">
                  <a16:creationId xmlns:a16="http://schemas.microsoft.com/office/drawing/2014/main" id="{7D4ECFC2-2BA1-92FB-767D-349949FC1014}"/>
                </a:ext>
              </a:extLst>
            </p:cNvPr>
            <p:cNvSpPr>
              <a:spLocks/>
            </p:cNvSpPr>
            <p:nvPr/>
          </p:nvSpPr>
          <p:spPr bwMode="auto">
            <a:xfrm>
              <a:off x="0" y="13843"/>
              <a:ext cx="9313" cy="4191"/>
            </a:xfrm>
            <a:custGeom>
              <a:avLst/>
              <a:gdLst>
                <a:gd name="T0" fmla="*/ 0 w 931355"/>
                <a:gd name="T1" fmla="*/ 0 h 419100"/>
                <a:gd name="T2" fmla="*/ 931355 w 931355"/>
                <a:gd name="T3" fmla="*/ 0 h 419100"/>
                <a:gd name="T4" fmla="*/ 931355 w 931355"/>
                <a:gd name="T5" fmla="*/ 419100 h 419100"/>
                <a:gd name="T6" fmla="*/ 0 w 931355"/>
                <a:gd name="T7" fmla="*/ 419100 h 419100"/>
                <a:gd name="T8" fmla="*/ 0 w 931355"/>
                <a:gd name="T9" fmla="*/ 0 h 419100"/>
                <a:gd name="T10" fmla="*/ 0 w 931355"/>
                <a:gd name="T11" fmla="*/ 0 h 419100"/>
                <a:gd name="T12" fmla="*/ 931355 w 931355"/>
                <a:gd name="T13" fmla="*/ 419100 h 419100"/>
              </a:gdLst>
              <a:ahLst/>
              <a:cxnLst>
                <a:cxn ang="0">
                  <a:pos x="T0" y="T1"/>
                </a:cxn>
                <a:cxn ang="0">
                  <a:pos x="T2" y="T3"/>
                </a:cxn>
                <a:cxn ang="0">
                  <a:pos x="T4" y="T5"/>
                </a:cxn>
                <a:cxn ang="0">
                  <a:pos x="T6" y="T7"/>
                </a:cxn>
                <a:cxn ang="0">
                  <a:pos x="T8" y="T9"/>
                </a:cxn>
              </a:cxnLst>
              <a:rect l="T10" t="T11" r="T12" b="T13"/>
              <a:pathLst>
                <a:path w="931355" h="419100">
                  <a:moveTo>
                    <a:pt x="0" y="0"/>
                  </a:moveTo>
                  <a:lnTo>
                    <a:pt x="931355" y="0"/>
                  </a:lnTo>
                  <a:lnTo>
                    <a:pt x="931355" y="419100"/>
                  </a:lnTo>
                  <a:lnTo>
                    <a:pt x="0" y="419100"/>
                  </a:lnTo>
                  <a:lnTo>
                    <a:pt x="0" y="0"/>
                  </a:lnTo>
                </a:path>
              </a:pathLst>
            </a:custGeom>
            <a:solidFill>
              <a:srgbClr val="FFFFFF"/>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sz="2200"/>
            </a:p>
          </p:txBody>
        </p:sp>
        <p:sp>
          <p:nvSpPr>
            <p:cNvPr id="13" name="Shape 1313">
              <a:extLst>
                <a:ext uri="{FF2B5EF4-FFF2-40B4-BE49-F238E27FC236}">
                  <a16:creationId xmlns:a16="http://schemas.microsoft.com/office/drawing/2014/main" id="{CA6A664A-4E34-1945-47C6-90764E9D5153}"/>
                </a:ext>
              </a:extLst>
            </p:cNvPr>
            <p:cNvSpPr>
              <a:spLocks/>
            </p:cNvSpPr>
            <p:nvPr/>
          </p:nvSpPr>
          <p:spPr bwMode="auto">
            <a:xfrm>
              <a:off x="0" y="13843"/>
              <a:ext cx="9313" cy="4191"/>
            </a:xfrm>
            <a:custGeom>
              <a:avLst/>
              <a:gdLst>
                <a:gd name="T0" fmla="*/ 0 w 931355"/>
                <a:gd name="T1" fmla="*/ 419100 h 419100"/>
                <a:gd name="T2" fmla="*/ 931355 w 931355"/>
                <a:gd name="T3" fmla="*/ 419100 h 419100"/>
                <a:gd name="T4" fmla="*/ 931355 w 931355"/>
                <a:gd name="T5" fmla="*/ 0 h 419100"/>
                <a:gd name="T6" fmla="*/ 0 w 931355"/>
                <a:gd name="T7" fmla="*/ 0 h 419100"/>
                <a:gd name="T8" fmla="*/ 0 w 931355"/>
                <a:gd name="T9" fmla="*/ 419100 h 419100"/>
                <a:gd name="T10" fmla="*/ 0 w 931355"/>
                <a:gd name="T11" fmla="*/ 0 h 419100"/>
                <a:gd name="T12" fmla="*/ 931355 w 931355"/>
                <a:gd name="T13" fmla="*/ 419100 h 419100"/>
              </a:gdLst>
              <a:ahLst/>
              <a:cxnLst>
                <a:cxn ang="0">
                  <a:pos x="T0" y="T1"/>
                </a:cxn>
                <a:cxn ang="0">
                  <a:pos x="T2" y="T3"/>
                </a:cxn>
                <a:cxn ang="0">
                  <a:pos x="T4" y="T5"/>
                </a:cxn>
                <a:cxn ang="0">
                  <a:pos x="T6" y="T7"/>
                </a:cxn>
                <a:cxn ang="0">
                  <a:pos x="T8" y="T9"/>
                </a:cxn>
              </a:cxnLst>
              <a:rect l="T10" t="T11" r="T12" b="T13"/>
              <a:pathLst>
                <a:path w="931355" h="419100">
                  <a:moveTo>
                    <a:pt x="0" y="419100"/>
                  </a:moveTo>
                  <a:lnTo>
                    <a:pt x="931355" y="419100"/>
                  </a:lnTo>
                  <a:lnTo>
                    <a:pt x="931355" y="0"/>
                  </a:lnTo>
                  <a:lnTo>
                    <a:pt x="0" y="0"/>
                  </a:lnTo>
                  <a:lnTo>
                    <a:pt x="0" y="419100"/>
                  </a:lnTo>
                  <a:close/>
                </a:path>
              </a:pathLst>
            </a:custGeom>
            <a:noFill/>
            <a:ln w="9525">
              <a:solidFill>
                <a:srgbClr val="000000"/>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sz="2200"/>
            </a:p>
          </p:txBody>
        </p:sp>
        <p:pic>
          <p:nvPicPr>
            <p:cNvPr id="14" name="Picture 13">
              <a:extLst>
                <a:ext uri="{FF2B5EF4-FFF2-40B4-BE49-F238E27FC236}">
                  <a16:creationId xmlns:a16="http://schemas.microsoft.com/office/drawing/2014/main" id="{8F6AA47D-559D-1771-FC54-4C3AF42A7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 y="14359"/>
              <a:ext cx="9208" cy="31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D639C8D-D74A-566D-9A0A-8BA126C01510}"/>
                </a:ext>
              </a:extLst>
            </p:cNvPr>
            <p:cNvSpPr>
              <a:spLocks noChangeArrowheads="1"/>
            </p:cNvSpPr>
            <p:nvPr/>
          </p:nvSpPr>
          <p:spPr bwMode="auto">
            <a:xfrm>
              <a:off x="2565" y="14449"/>
              <a:ext cx="5614"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Admin</a:t>
              </a:r>
            </a:p>
          </p:txBody>
        </p:sp>
        <p:sp>
          <p:nvSpPr>
            <p:cNvPr id="16" name="Rectangle 15">
              <a:extLst>
                <a:ext uri="{FF2B5EF4-FFF2-40B4-BE49-F238E27FC236}">
                  <a16:creationId xmlns:a16="http://schemas.microsoft.com/office/drawing/2014/main" id="{62A0D50A-95FF-2D50-F9C1-102D642177CE}"/>
                </a:ext>
              </a:extLst>
            </p:cNvPr>
            <p:cNvSpPr>
              <a:spLocks noChangeArrowheads="1"/>
            </p:cNvSpPr>
            <p:nvPr/>
          </p:nvSpPr>
          <p:spPr bwMode="auto">
            <a:xfrm>
              <a:off x="6791" y="14449"/>
              <a:ext cx="507"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7" name="Shape 53616">
              <a:extLst>
                <a:ext uri="{FF2B5EF4-FFF2-40B4-BE49-F238E27FC236}">
                  <a16:creationId xmlns:a16="http://schemas.microsoft.com/office/drawing/2014/main" id="{35CF3A4E-791F-5B50-F28C-6CA40CFCFB6A}"/>
                </a:ext>
              </a:extLst>
            </p:cNvPr>
            <p:cNvSpPr>
              <a:spLocks/>
            </p:cNvSpPr>
            <p:nvPr/>
          </p:nvSpPr>
          <p:spPr bwMode="auto">
            <a:xfrm>
              <a:off x="17236" y="13843"/>
              <a:ext cx="9313" cy="4191"/>
            </a:xfrm>
            <a:custGeom>
              <a:avLst/>
              <a:gdLst>
                <a:gd name="T0" fmla="*/ 0 w 931354"/>
                <a:gd name="T1" fmla="*/ 0 h 419100"/>
                <a:gd name="T2" fmla="*/ 931354 w 931354"/>
                <a:gd name="T3" fmla="*/ 0 h 419100"/>
                <a:gd name="T4" fmla="*/ 931354 w 931354"/>
                <a:gd name="T5" fmla="*/ 419100 h 419100"/>
                <a:gd name="T6" fmla="*/ 0 w 931354"/>
                <a:gd name="T7" fmla="*/ 419100 h 419100"/>
                <a:gd name="T8" fmla="*/ 0 w 931354"/>
                <a:gd name="T9" fmla="*/ 0 h 419100"/>
                <a:gd name="T10" fmla="*/ 0 w 931354"/>
                <a:gd name="T11" fmla="*/ 0 h 419100"/>
                <a:gd name="T12" fmla="*/ 931354 w 931354"/>
                <a:gd name="T13" fmla="*/ 419100 h 419100"/>
              </a:gdLst>
              <a:ahLst/>
              <a:cxnLst>
                <a:cxn ang="0">
                  <a:pos x="T0" y="T1"/>
                </a:cxn>
                <a:cxn ang="0">
                  <a:pos x="T2" y="T3"/>
                </a:cxn>
                <a:cxn ang="0">
                  <a:pos x="T4" y="T5"/>
                </a:cxn>
                <a:cxn ang="0">
                  <a:pos x="T6" y="T7"/>
                </a:cxn>
                <a:cxn ang="0">
                  <a:pos x="T8" y="T9"/>
                </a:cxn>
              </a:cxnLst>
              <a:rect l="T10" t="T11" r="T12" b="T13"/>
              <a:pathLst>
                <a:path w="931354" h="419100">
                  <a:moveTo>
                    <a:pt x="0" y="0"/>
                  </a:moveTo>
                  <a:lnTo>
                    <a:pt x="931354" y="0"/>
                  </a:lnTo>
                  <a:lnTo>
                    <a:pt x="931354" y="419100"/>
                  </a:lnTo>
                  <a:lnTo>
                    <a:pt x="0" y="419100"/>
                  </a:lnTo>
                  <a:lnTo>
                    <a:pt x="0" y="0"/>
                  </a:lnTo>
                </a:path>
              </a:pathLst>
            </a:custGeom>
            <a:solidFill>
              <a:srgbClr val="FFFFFF"/>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sz="2200"/>
            </a:p>
          </p:txBody>
        </p:sp>
        <p:sp>
          <p:nvSpPr>
            <p:cNvPr id="18" name="Shape 1319">
              <a:extLst>
                <a:ext uri="{FF2B5EF4-FFF2-40B4-BE49-F238E27FC236}">
                  <a16:creationId xmlns:a16="http://schemas.microsoft.com/office/drawing/2014/main" id="{52D5E780-D5E2-5230-5C7A-D8A2B528AAFE}"/>
                </a:ext>
              </a:extLst>
            </p:cNvPr>
            <p:cNvSpPr>
              <a:spLocks/>
            </p:cNvSpPr>
            <p:nvPr/>
          </p:nvSpPr>
          <p:spPr bwMode="auto">
            <a:xfrm>
              <a:off x="17236" y="13843"/>
              <a:ext cx="9313" cy="4191"/>
            </a:xfrm>
            <a:custGeom>
              <a:avLst/>
              <a:gdLst>
                <a:gd name="T0" fmla="*/ 0 w 931354"/>
                <a:gd name="T1" fmla="*/ 419100 h 419100"/>
                <a:gd name="T2" fmla="*/ 931354 w 931354"/>
                <a:gd name="T3" fmla="*/ 419100 h 419100"/>
                <a:gd name="T4" fmla="*/ 931354 w 931354"/>
                <a:gd name="T5" fmla="*/ 0 h 419100"/>
                <a:gd name="T6" fmla="*/ 0 w 931354"/>
                <a:gd name="T7" fmla="*/ 0 h 419100"/>
                <a:gd name="T8" fmla="*/ 0 w 931354"/>
                <a:gd name="T9" fmla="*/ 419100 h 419100"/>
                <a:gd name="T10" fmla="*/ 0 w 931354"/>
                <a:gd name="T11" fmla="*/ 0 h 419100"/>
                <a:gd name="T12" fmla="*/ 931354 w 931354"/>
                <a:gd name="T13" fmla="*/ 419100 h 419100"/>
              </a:gdLst>
              <a:ahLst/>
              <a:cxnLst>
                <a:cxn ang="0">
                  <a:pos x="T0" y="T1"/>
                </a:cxn>
                <a:cxn ang="0">
                  <a:pos x="T2" y="T3"/>
                </a:cxn>
                <a:cxn ang="0">
                  <a:pos x="T4" y="T5"/>
                </a:cxn>
                <a:cxn ang="0">
                  <a:pos x="T6" y="T7"/>
                </a:cxn>
                <a:cxn ang="0">
                  <a:pos x="T8" y="T9"/>
                </a:cxn>
              </a:cxnLst>
              <a:rect l="T10" t="T11" r="T12" b="T13"/>
              <a:pathLst>
                <a:path w="931354" h="419100">
                  <a:moveTo>
                    <a:pt x="0" y="419100"/>
                  </a:moveTo>
                  <a:lnTo>
                    <a:pt x="931354" y="419100"/>
                  </a:lnTo>
                  <a:lnTo>
                    <a:pt x="931354" y="0"/>
                  </a:lnTo>
                  <a:lnTo>
                    <a:pt x="0" y="0"/>
                  </a:lnTo>
                  <a:lnTo>
                    <a:pt x="0" y="419100"/>
                  </a:lnTo>
                  <a:close/>
                </a:path>
              </a:pathLst>
            </a:custGeom>
            <a:noFill/>
            <a:ln w="9525">
              <a:solidFill>
                <a:srgbClr val="000000"/>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sz="2200"/>
            </a:p>
          </p:txBody>
        </p:sp>
        <p:pic>
          <p:nvPicPr>
            <p:cNvPr id="19" name="Picture 18">
              <a:extLst>
                <a:ext uri="{FF2B5EF4-FFF2-40B4-BE49-F238E27FC236}">
                  <a16:creationId xmlns:a16="http://schemas.microsoft.com/office/drawing/2014/main" id="{B9395AFE-C67E-393F-6B24-E909F99AD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1" y="14359"/>
              <a:ext cx="9207" cy="317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B8AA8C9-A0ED-BB59-F0EF-EB74BF2A5B78}"/>
                </a:ext>
              </a:extLst>
            </p:cNvPr>
            <p:cNvSpPr>
              <a:spLocks noChangeArrowheads="1"/>
            </p:cNvSpPr>
            <p:nvPr/>
          </p:nvSpPr>
          <p:spPr bwMode="auto">
            <a:xfrm>
              <a:off x="20482" y="14449"/>
              <a:ext cx="3837"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User</a:t>
              </a:r>
            </a:p>
          </p:txBody>
        </p:sp>
        <p:sp>
          <p:nvSpPr>
            <p:cNvPr id="21" name="Rectangle 20">
              <a:extLst>
                <a:ext uri="{FF2B5EF4-FFF2-40B4-BE49-F238E27FC236}">
                  <a16:creationId xmlns:a16="http://schemas.microsoft.com/office/drawing/2014/main" id="{2C96AC47-8D09-75FC-AD57-7558FF6B517D}"/>
                </a:ext>
              </a:extLst>
            </p:cNvPr>
            <p:cNvSpPr>
              <a:spLocks noChangeArrowheads="1"/>
            </p:cNvSpPr>
            <p:nvPr/>
          </p:nvSpPr>
          <p:spPr bwMode="auto">
            <a:xfrm>
              <a:off x="23371" y="14449"/>
              <a:ext cx="507"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2" name="Shape 53617">
              <a:extLst>
                <a:ext uri="{FF2B5EF4-FFF2-40B4-BE49-F238E27FC236}">
                  <a16:creationId xmlns:a16="http://schemas.microsoft.com/office/drawing/2014/main" id="{82D1DD4A-E763-2030-DFF3-F4B9F9EF3783}"/>
                </a:ext>
              </a:extLst>
            </p:cNvPr>
            <p:cNvSpPr>
              <a:spLocks/>
            </p:cNvSpPr>
            <p:nvPr/>
          </p:nvSpPr>
          <p:spPr bwMode="auto">
            <a:xfrm>
              <a:off x="31471" y="13843"/>
              <a:ext cx="9314" cy="4191"/>
            </a:xfrm>
            <a:custGeom>
              <a:avLst/>
              <a:gdLst>
                <a:gd name="T0" fmla="*/ 0 w 931354"/>
                <a:gd name="T1" fmla="*/ 0 h 419100"/>
                <a:gd name="T2" fmla="*/ 931354 w 931354"/>
                <a:gd name="T3" fmla="*/ 0 h 419100"/>
                <a:gd name="T4" fmla="*/ 931354 w 931354"/>
                <a:gd name="T5" fmla="*/ 419100 h 419100"/>
                <a:gd name="T6" fmla="*/ 0 w 931354"/>
                <a:gd name="T7" fmla="*/ 419100 h 419100"/>
                <a:gd name="T8" fmla="*/ 0 w 931354"/>
                <a:gd name="T9" fmla="*/ 0 h 419100"/>
                <a:gd name="T10" fmla="*/ 0 w 931354"/>
                <a:gd name="T11" fmla="*/ 0 h 419100"/>
                <a:gd name="T12" fmla="*/ 931354 w 931354"/>
                <a:gd name="T13" fmla="*/ 419100 h 419100"/>
              </a:gdLst>
              <a:ahLst/>
              <a:cxnLst>
                <a:cxn ang="0">
                  <a:pos x="T0" y="T1"/>
                </a:cxn>
                <a:cxn ang="0">
                  <a:pos x="T2" y="T3"/>
                </a:cxn>
                <a:cxn ang="0">
                  <a:pos x="T4" y="T5"/>
                </a:cxn>
                <a:cxn ang="0">
                  <a:pos x="T6" y="T7"/>
                </a:cxn>
                <a:cxn ang="0">
                  <a:pos x="T8" y="T9"/>
                </a:cxn>
              </a:cxnLst>
              <a:rect l="T10" t="T11" r="T12" b="T13"/>
              <a:pathLst>
                <a:path w="931354" h="419100">
                  <a:moveTo>
                    <a:pt x="0" y="0"/>
                  </a:moveTo>
                  <a:lnTo>
                    <a:pt x="931354" y="0"/>
                  </a:lnTo>
                  <a:lnTo>
                    <a:pt x="931354" y="419100"/>
                  </a:lnTo>
                  <a:lnTo>
                    <a:pt x="0" y="419100"/>
                  </a:lnTo>
                  <a:lnTo>
                    <a:pt x="0" y="0"/>
                  </a:lnTo>
                </a:path>
              </a:pathLst>
            </a:custGeom>
            <a:solidFill>
              <a:srgbClr val="FFFFFF"/>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sz="2200"/>
            </a:p>
          </p:txBody>
        </p:sp>
        <p:sp>
          <p:nvSpPr>
            <p:cNvPr id="23" name="Shape 1325">
              <a:extLst>
                <a:ext uri="{FF2B5EF4-FFF2-40B4-BE49-F238E27FC236}">
                  <a16:creationId xmlns:a16="http://schemas.microsoft.com/office/drawing/2014/main" id="{4CFE6A42-4FDC-9B4B-E7A6-D50807D278BF}"/>
                </a:ext>
              </a:extLst>
            </p:cNvPr>
            <p:cNvSpPr>
              <a:spLocks/>
            </p:cNvSpPr>
            <p:nvPr/>
          </p:nvSpPr>
          <p:spPr bwMode="auto">
            <a:xfrm>
              <a:off x="31471" y="13843"/>
              <a:ext cx="9314" cy="4191"/>
            </a:xfrm>
            <a:custGeom>
              <a:avLst/>
              <a:gdLst>
                <a:gd name="T0" fmla="*/ 0 w 931354"/>
                <a:gd name="T1" fmla="*/ 419100 h 419100"/>
                <a:gd name="T2" fmla="*/ 931354 w 931354"/>
                <a:gd name="T3" fmla="*/ 419100 h 419100"/>
                <a:gd name="T4" fmla="*/ 931354 w 931354"/>
                <a:gd name="T5" fmla="*/ 0 h 419100"/>
                <a:gd name="T6" fmla="*/ 0 w 931354"/>
                <a:gd name="T7" fmla="*/ 0 h 419100"/>
                <a:gd name="T8" fmla="*/ 0 w 931354"/>
                <a:gd name="T9" fmla="*/ 419100 h 419100"/>
                <a:gd name="T10" fmla="*/ 0 w 931354"/>
                <a:gd name="T11" fmla="*/ 0 h 419100"/>
                <a:gd name="T12" fmla="*/ 931354 w 931354"/>
                <a:gd name="T13" fmla="*/ 419100 h 419100"/>
              </a:gdLst>
              <a:ahLst/>
              <a:cxnLst>
                <a:cxn ang="0">
                  <a:pos x="T0" y="T1"/>
                </a:cxn>
                <a:cxn ang="0">
                  <a:pos x="T2" y="T3"/>
                </a:cxn>
                <a:cxn ang="0">
                  <a:pos x="T4" y="T5"/>
                </a:cxn>
                <a:cxn ang="0">
                  <a:pos x="T6" y="T7"/>
                </a:cxn>
                <a:cxn ang="0">
                  <a:pos x="T8" y="T9"/>
                </a:cxn>
              </a:cxnLst>
              <a:rect l="T10" t="T11" r="T12" b="T13"/>
              <a:pathLst>
                <a:path w="931354" h="419100">
                  <a:moveTo>
                    <a:pt x="0" y="419100"/>
                  </a:moveTo>
                  <a:lnTo>
                    <a:pt x="931354" y="419100"/>
                  </a:lnTo>
                  <a:lnTo>
                    <a:pt x="931354" y="0"/>
                  </a:lnTo>
                  <a:lnTo>
                    <a:pt x="0" y="0"/>
                  </a:lnTo>
                  <a:lnTo>
                    <a:pt x="0" y="419100"/>
                  </a:lnTo>
                  <a:close/>
                </a:path>
              </a:pathLst>
            </a:custGeom>
            <a:noFill/>
            <a:ln w="9525">
              <a:solidFill>
                <a:srgbClr val="000000"/>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sz="2200"/>
            </a:p>
          </p:txBody>
        </p:sp>
        <p:pic>
          <p:nvPicPr>
            <p:cNvPr id="24" name="Picture 23">
              <a:extLst>
                <a:ext uri="{FF2B5EF4-FFF2-40B4-BE49-F238E27FC236}">
                  <a16:creationId xmlns:a16="http://schemas.microsoft.com/office/drawing/2014/main" id="{CB5E4E0A-1997-4732-ADC3-9FACBED9F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15" y="14359"/>
              <a:ext cx="9239" cy="317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56CC04B-0123-74EA-D275-BC9D3E8C4A05}"/>
                </a:ext>
              </a:extLst>
            </p:cNvPr>
            <p:cNvSpPr>
              <a:spLocks noChangeArrowheads="1"/>
            </p:cNvSpPr>
            <p:nvPr/>
          </p:nvSpPr>
          <p:spPr bwMode="auto">
            <a:xfrm>
              <a:off x="32772" y="14449"/>
              <a:ext cx="8908"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Fog Server</a:t>
              </a:r>
            </a:p>
          </p:txBody>
        </p:sp>
        <p:sp>
          <p:nvSpPr>
            <p:cNvPr id="26" name="Rectangle 25">
              <a:extLst>
                <a:ext uri="{FF2B5EF4-FFF2-40B4-BE49-F238E27FC236}">
                  <a16:creationId xmlns:a16="http://schemas.microsoft.com/office/drawing/2014/main" id="{15916416-8621-4BEF-E154-138C18544189}"/>
                </a:ext>
              </a:extLst>
            </p:cNvPr>
            <p:cNvSpPr>
              <a:spLocks noChangeArrowheads="1"/>
            </p:cNvSpPr>
            <p:nvPr/>
          </p:nvSpPr>
          <p:spPr bwMode="auto">
            <a:xfrm>
              <a:off x="39505" y="14449"/>
              <a:ext cx="507"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7" name="Shape 53618">
              <a:extLst>
                <a:ext uri="{FF2B5EF4-FFF2-40B4-BE49-F238E27FC236}">
                  <a16:creationId xmlns:a16="http://schemas.microsoft.com/office/drawing/2014/main" id="{8A8574A8-BFC7-0FA8-7508-8CE297F38D63}"/>
                </a:ext>
              </a:extLst>
            </p:cNvPr>
            <p:cNvSpPr>
              <a:spLocks/>
            </p:cNvSpPr>
            <p:nvPr/>
          </p:nvSpPr>
          <p:spPr bwMode="auto">
            <a:xfrm>
              <a:off x="45925" y="13843"/>
              <a:ext cx="9314" cy="4191"/>
            </a:xfrm>
            <a:custGeom>
              <a:avLst/>
              <a:gdLst>
                <a:gd name="T0" fmla="*/ 0 w 931354"/>
                <a:gd name="T1" fmla="*/ 0 h 419100"/>
                <a:gd name="T2" fmla="*/ 931354 w 931354"/>
                <a:gd name="T3" fmla="*/ 0 h 419100"/>
                <a:gd name="T4" fmla="*/ 931354 w 931354"/>
                <a:gd name="T5" fmla="*/ 419100 h 419100"/>
                <a:gd name="T6" fmla="*/ 0 w 931354"/>
                <a:gd name="T7" fmla="*/ 419100 h 419100"/>
                <a:gd name="T8" fmla="*/ 0 w 931354"/>
                <a:gd name="T9" fmla="*/ 0 h 419100"/>
                <a:gd name="T10" fmla="*/ 0 w 931354"/>
                <a:gd name="T11" fmla="*/ 0 h 419100"/>
                <a:gd name="T12" fmla="*/ 931354 w 931354"/>
                <a:gd name="T13" fmla="*/ 419100 h 419100"/>
              </a:gdLst>
              <a:ahLst/>
              <a:cxnLst>
                <a:cxn ang="0">
                  <a:pos x="T0" y="T1"/>
                </a:cxn>
                <a:cxn ang="0">
                  <a:pos x="T2" y="T3"/>
                </a:cxn>
                <a:cxn ang="0">
                  <a:pos x="T4" y="T5"/>
                </a:cxn>
                <a:cxn ang="0">
                  <a:pos x="T6" y="T7"/>
                </a:cxn>
                <a:cxn ang="0">
                  <a:pos x="T8" y="T9"/>
                </a:cxn>
              </a:cxnLst>
              <a:rect l="T10" t="T11" r="T12" b="T13"/>
              <a:pathLst>
                <a:path w="931354" h="419100">
                  <a:moveTo>
                    <a:pt x="0" y="0"/>
                  </a:moveTo>
                  <a:lnTo>
                    <a:pt x="931354" y="0"/>
                  </a:lnTo>
                  <a:lnTo>
                    <a:pt x="931354" y="419100"/>
                  </a:lnTo>
                  <a:lnTo>
                    <a:pt x="0" y="419100"/>
                  </a:lnTo>
                  <a:lnTo>
                    <a:pt x="0" y="0"/>
                  </a:lnTo>
                </a:path>
              </a:pathLst>
            </a:custGeom>
            <a:solidFill>
              <a:srgbClr val="FFFFFF"/>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sz="2200"/>
            </a:p>
          </p:txBody>
        </p:sp>
        <p:sp>
          <p:nvSpPr>
            <p:cNvPr id="28" name="Shape 1331">
              <a:extLst>
                <a:ext uri="{FF2B5EF4-FFF2-40B4-BE49-F238E27FC236}">
                  <a16:creationId xmlns:a16="http://schemas.microsoft.com/office/drawing/2014/main" id="{4AC5234B-F4FD-1494-92BA-53CB016C16C8}"/>
                </a:ext>
              </a:extLst>
            </p:cNvPr>
            <p:cNvSpPr>
              <a:spLocks/>
            </p:cNvSpPr>
            <p:nvPr/>
          </p:nvSpPr>
          <p:spPr bwMode="auto">
            <a:xfrm>
              <a:off x="45925" y="13843"/>
              <a:ext cx="9314" cy="4191"/>
            </a:xfrm>
            <a:custGeom>
              <a:avLst/>
              <a:gdLst>
                <a:gd name="T0" fmla="*/ 0 w 931354"/>
                <a:gd name="T1" fmla="*/ 419100 h 419100"/>
                <a:gd name="T2" fmla="*/ 931354 w 931354"/>
                <a:gd name="T3" fmla="*/ 419100 h 419100"/>
                <a:gd name="T4" fmla="*/ 931354 w 931354"/>
                <a:gd name="T5" fmla="*/ 0 h 419100"/>
                <a:gd name="T6" fmla="*/ 0 w 931354"/>
                <a:gd name="T7" fmla="*/ 0 h 419100"/>
                <a:gd name="T8" fmla="*/ 0 w 931354"/>
                <a:gd name="T9" fmla="*/ 419100 h 419100"/>
                <a:gd name="T10" fmla="*/ 0 w 931354"/>
                <a:gd name="T11" fmla="*/ 0 h 419100"/>
                <a:gd name="T12" fmla="*/ 931354 w 931354"/>
                <a:gd name="T13" fmla="*/ 419100 h 419100"/>
              </a:gdLst>
              <a:ahLst/>
              <a:cxnLst>
                <a:cxn ang="0">
                  <a:pos x="T0" y="T1"/>
                </a:cxn>
                <a:cxn ang="0">
                  <a:pos x="T2" y="T3"/>
                </a:cxn>
                <a:cxn ang="0">
                  <a:pos x="T4" y="T5"/>
                </a:cxn>
                <a:cxn ang="0">
                  <a:pos x="T6" y="T7"/>
                </a:cxn>
                <a:cxn ang="0">
                  <a:pos x="T8" y="T9"/>
                </a:cxn>
              </a:cxnLst>
              <a:rect l="T10" t="T11" r="T12" b="T13"/>
              <a:pathLst>
                <a:path w="931354" h="419100">
                  <a:moveTo>
                    <a:pt x="0" y="419100"/>
                  </a:moveTo>
                  <a:lnTo>
                    <a:pt x="931354" y="419100"/>
                  </a:lnTo>
                  <a:lnTo>
                    <a:pt x="931354" y="0"/>
                  </a:lnTo>
                  <a:lnTo>
                    <a:pt x="0" y="0"/>
                  </a:lnTo>
                  <a:lnTo>
                    <a:pt x="0" y="419100"/>
                  </a:lnTo>
                  <a:close/>
                </a:path>
              </a:pathLst>
            </a:custGeom>
            <a:noFill/>
            <a:ln w="9525">
              <a:solidFill>
                <a:srgbClr val="000000"/>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sz="2200"/>
            </a:p>
          </p:txBody>
        </p:sp>
        <p:pic>
          <p:nvPicPr>
            <p:cNvPr id="29" name="Picture 28">
              <a:extLst>
                <a:ext uri="{FF2B5EF4-FFF2-40B4-BE49-F238E27FC236}">
                  <a16:creationId xmlns:a16="http://schemas.microsoft.com/office/drawing/2014/main" id="{740F90AF-C908-D8DE-5698-0BA8198AC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1" y="14359"/>
              <a:ext cx="9239" cy="317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88E12350-7669-FCE6-149C-9EACE114BBB9}"/>
                </a:ext>
              </a:extLst>
            </p:cNvPr>
            <p:cNvSpPr>
              <a:spLocks noChangeArrowheads="1"/>
            </p:cNvSpPr>
            <p:nvPr/>
          </p:nvSpPr>
          <p:spPr bwMode="auto">
            <a:xfrm>
              <a:off x="48748" y="14449"/>
              <a:ext cx="5449"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Cloud </a:t>
              </a:r>
            </a:p>
          </p:txBody>
        </p:sp>
        <p:sp>
          <p:nvSpPr>
            <p:cNvPr id="31" name="Rectangle 30">
              <a:extLst>
                <a:ext uri="{FF2B5EF4-FFF2-40B4-BE49-F238E27FC236}">
                  <a16:creationId xmlns:a16="http://schemas.microsoft.com/office/drawing/2014/main" id="{AEEBE96A-51D8-6C04-4228-CA0622F2A655}"/>
                </a:ext>
              </a:extLst>
            </p:cNvPr>
            <p:cNvSpPr>
              <a:spLocks noChangeArrowheads="1"/>
            </p:cNvSpPr>
            <p:nvPr/>
          </p:nvSpPr>
          <p:spPr bwMode="auto">
            <a:xfrm>
              <a:off x="48621" y="16196"/>
              <a:ext cx="5277" cy="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Server</a:t>
              </a:r>
            </a:p>
          </p:txBody>
        </p:sp>
        <p:sp>
          <p:nvSpPr>
            <p:cNvPr id="32" name="Rectangle 31">
              <a:extLst>
                <a:ext uri="{FF2B5EF4-FFF2-40B4-BE49-F238E27FC236}">
                  <a16:creationId xmlns:a16="http://schemas.microsoft.com/office/drawing/2014/main" id="{3EFBAC5D-D7C8-1171-0254-11BD805B9CEF}"/>
                </a:ext>
              </a:extLst>
            </p:cNvPr>
            <p:cNvSpPr>
              <a:spLocks noChangeArrowheads="1"/>
            </p:cNvSpPr>
            <p:nvPr/>
          </p:nvSpPr>
          <p:spPr bwMode="auto">
            <a:xfrm>
              <a:off x="52593" y="16196"/>
              <a:ext cx="506" cy="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07000"/>
                </a:lnSpc>
                <a:spcBef>
                  <a:spcPts val="0"/>
                </a:spcBef>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3" name="Shape 1337">
              <a:extLst>
                <a:ext uri="{FF2B5EF4-FFF2-40B4-BE49-F238E27FC236}">
                  <a16:creationId xmlns:a16="http://schemas.microsoft.com/office/drawing/2014/main" id="{515959A0-6472-168B-73A9-EFB842869341}"/>
                </a:ext>
              </a:extLst>
            </p:cNvPr>
            <p:cNvSpPr>
              <a:spLocks/>
            </p:cNvSpPr>
            <p:nvPr/>
          </p:nvSpPr>
          <p:spPr bwMode="auto">
            <a:xfrm>
              <a:off x="3961" y="9144"/>
              <a:ext cx="47640" cy="0"/>
            </a:xfrm>
            <a:custGeom>
              <a:avLst/>
              <a:gdLst>
                <a:gd name="T0" fmla="*/ 0 w 4764024"/>
                <a:gd name="T1" fmla="*/ 4764024 w 4764024"/>
                <a:gd name="T2" fmla="*/ 0 w 4764024"/>
                <a:gd name="T3" fmla="*/ 4764024 w 4764024"/>
              </a:gdLst>
              <a:ahLst/>
              <a:cxnLst>
                <a:cxn ang="0">
                  <a:pos x="T0" y="0"/>
                </a:cxn>
                <a:cxn ang="0">
                  <a:pos x="T1" y="0"/>
                </a:cxn>
              </a:cxnLst>
              <a:rect l="T2" t="0" r="T3" b="0"/>
              <a:pathLst>
                <a:path w="4764024">
                  <a:moveTo>
                    <a:pt x="0" y="0"/>
                  </a:moveTo>
                  <a:lnTo>
                    <a:pt x="476402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sz="2200"/>
            </a:p>
          </p:txBody>
        </p:sp>
      </p:grpSp>
      <p:sp>
        <p:nvSpPr>
          <p:cNvPr id="35" name="TextBox 34">
            <a:extLst>
              <a:ext uri="{FF2B5EF4-FFF2-40B4-BE49-F238E27FC236}">
                <a16:creationId xmlns:a16="http://schemas.microsoft.com/office/drawing/2014/main" id="{CAC0D19B-33B5-F2A3-A4DC-BC82B18EC67D}"/>
              </a:ext>
            </a:extLst>
          </p:cNvPr>
          <p:cNvSpPr txBox="1"/>
          <p:nvPr/>
        </p:nvSpPr>
        <p:spPr>
          <a:xfrm>
            <a:off x="2711128" y="1049378"/>
            <a:ext cx="6117020" cy="658835"/>
          </a:xfrm>
          <a:prstGeom prst="rect">
            <a:avLst/>
          </a:prstGeom>
          <a:noFill/>
        </p:spPr>
        <p:txBody>
          <a:bodyPr wrap="square">
            <a:spAutoFit/>
          </a:bodyPr>
          <a:lstStyle/>
          <a:p>
            <a:pPr marL="0" marR="0" algn="ctr">
              <a:lnSpc>
                <a:spcPct val="107000"/>
              </a:lnSpc>
              <a:spcBef>
                <a:spcPts val="0"/>
              </a:spcBef>
              <a:spcAft>
                <a:spcPts val="800"/>
              </a:spcAft>
            </a:pPr>
            <a:r>
              <a:rPr lang="en-US" sz="3600" b="1" kern="0" dirty="0">
                <a:effectLst/>
                <a:latin typeface="Calibri" panose="020F0502020204030204" pitchFamily="34" charset="0"/>
                <a:ea typeface="Calibri" panose="020F0502020204030204" pitchFamily="34" charset="0"/>
                <a:cs typeface="Times New Roman" panose="02020603050405020304" pitchFamily="18" charset="0"/>
              </a:rPr>
              <a:t>DATA FLOW DIAGRAM</a:t>
            </a:r>
            <a:endParaRPr lang="en-US" sz="3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873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BBA59-6B44-CFDC-4AE3-B938D7982838}"/>
              </a:ext>
            </a:extLst>
          </p:cNvPr>
          <p:cNvPicPr/>
          <p:nvPr/>
        </p:nvPicPr>
        <p:blipFill>
          <a:blip r:embed="rId2"/>
          <a:stretch>
            <a:fillRect/>
          </a:stretch>
        </p:blipFill>
        <p:spPr>
          <a:xfrm>
            <a:off x="1907628" y="1492250"/>
            <a:ext cx="8135006" cy="4482882"/>
          </a:xfrm>
          <a:prstGeom prst="rect">
            <a:avLst/>
          </a:prstGeom>
        </p:spPr>
      </p:pic>
      <p:sp>
        <p:nvSpPr>
          <p:cNvPr id="4" name="TextBox 3">
            <a:extLst>
              <a:ext uri="{FF2B5EF4-FFF2-40B4-BE49-F238E27FC236}">
                <a16:creationId xmlns:a16="http://schemas.microsoft.com/office/drawing/2014/main" id="{687D3BB1-8430-C252-00F9-50E3CD12B5C5}"/>
              </a:ext>
            </a:extLst>
          </p:cNvPr>
          <p:cNvSpPr txBox="1"/>
          <p:nvPr/>
        </p:nvSpPr>
        <p:spPr>
          <a:xfrm>
            <a:off x="3358056" y="882868"/>
            <a:ext cx="6117020" cy="658835"/>
          </a:xfrm>
          <a:prstGeom prst="rect">
            <a:avLst/>
          </a:prstGeom>
          <a:noFill/>
        </p:spPr>
        <p:txBody>
          <a:bodyPr wrap="square">
            <a:spAutoFit/>
          </a:bodyPr>
          <a:lstStyle/>
          <a:p>
            <a:pPr marL="0" marR="0">
              <a:lnSpc>
                <a:spcPct val="107000"/>
              </a:lnSpc>
              <a:spcBef>
                <a:spcPts val="0"/>
              </a:spcBef>
              <a:spcAft>
                <a:spcPts val="800"/>
              </a:spcAft>
            </a:pPr>
            <a:r>
              <a:rPr lang="en-US" sz="3600" kern="0" dirty="0">
                <a:effectLst/>
                <a:latin typeface="Calibri" panose="020F0502020204030204" pitchFamily="34" charset="0"/>
                <a:ea typeface="Calibri" panose="020F0502020204030204" pitchFamily="34" charset="0"/>
                <a:cs typeface="Times New Roman" panose="02020603050405020304" pitchFamily="18" charset="0"/>
              </a:rPr>
              <a:t>SYSTEM ARCHITECTURE</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285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D80F9D-929D-FE6B-2372-D927D71DB986}"/>
              </a:ext>
            </a:extLst>
          </p:cNvPr>
          <p:cNvSpPr txBox="1"/>
          <p:nvPr/>
        </p:nvSpPr>
        <p:spPr>
          <a:xfrm>
            <a:off x="3400097" y="2626368"/>
            <a:ext cx="6117020" cy="1225272"/>
          </a:xfrm>
          <a:prstGeom prst="rect">
            <a:avLst/>
          </a:prstGeom>
          <a:noFill/>
        </p:spPr>
        <p:txBody>
          <a:bodyPr wrap="square">
            <a:spAutoFit/>
          </a:bodyPr>
          <a:lstStyle/>
          <a:p>
            <a:pPr marL="0" marR="0">
              <a:lnSpc>
                <a:spcPct val="107000"/>
              </a:lnSpc>
              <a:spcBef>
                <a:spcPts val="0"/>
              </a:spcBef>
              <a:spcAft>
                <a:spcPts val="800"/>
              </a:spcAft>
            </a:pPr>
            <a:r>
              <a:rPr lang="en-US" sz="7200" b="1" kern="100" dirty="0">
                <a:effectLst/>
                <a:latin typeface="Calibri" panose="020F0502020204030204" pitchFamily="34" charset="0"/>
                <a:ea typeface="Calibri" panose="020F0502020204030204" pitchFamily="34" charset="0"/>
                <a:cs typeface="Times New Roman" panose="02020603050405020304" pitchFamily="18" charset="0"/>
              </a:rPr>
              <a:t>Screen Shot</a:t>
            </a:r>
          </a:p>
        </p:txBody>
      </p:sp>
    </p:spTree>
    <p:extLst>
      <p:ext uri="{BB962C8B-B14F-4D97-AF65-F5344CB8AC3E}">
        <p14:creationId xmlns:p14="http://schemas.microsoft.com/office/powerpoint/2010/main" val="388038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F552A2D-20DB-9771-6A3E-82BE004AE5F1}"/>
              </a:ext>
            </a:extLst>
          </p:cNvPr>
          <p:cNvPicPr>
            <a:picLocks noGrp="1"/>
          </p:cNvPicPr>
          <p:nvPr/>
        </p:nvPicPr>
        <p:blipFill>
          <a:blip r:embed="rId2"/>
          <a:srcRect/>
          <a:stretch>
            <a:fillRect/>
          </a:stretch>
        </p:blipFill>
        <p:spPr bwMode="auto">
          <a:xfrm>
            <a:off x="2475229" y="1403130"/>
            <a:ext cx="7241541" cy="4745421"/>
          </a:xfrm>
          <a:prstGeom prst="rect">
            <a:avLst/>
          </a:prstGeom>
          <a:noFill/>
          <a:ln w="9525">
            <a:noFill/>
            <a:miter lim="800000"/>
            <a:headEnd/>
            <a:tailEnd/>
          </a:ln>
        </p:spPr>
      </p:pic>
      <p:sp>
        <p:nvSpPr>
          <p:cNvPr id="4" name="TextBox 3">
            <a:extLst>
              <a:ext uri="{FF2B5EF4-FFF2-40B4-BE49-F238E27FC236}">
                <a16:creationId xmlns:a16="http://schemas.microsoft.com/office/drawing/2014/main" id="{372F8CAE-6D2E-485F-E949-B4AC48458365}"/>
              </a:ext>
            </a:extLst>
          </p:cNvPr>
          <p:cNvSpPr txBox="1"/>
          <p:nvPr/>
        </p:nvSpPr>
        <p:spPr>
          <a:xfrm>
            <a:off x="5281449" y="709449"/>
            <a:ext cx="6117020" cy="470000"/>
          </a:xfrm>
          <a:prstGeom prst="rect">
            <a:avLst/>
          </a:prstGeom>
          <a:noFill/>
        </p:spPr>
        <p:txBody>
          <a:bodyPr wrap="square">
            <a:spAutoFit/>
          </a:bodyPr>
          <a:lstStyle/>
          <a:p>
            <a:pPr marL="0" marR="0">
              <a:lnSpc>
                <a:spcPct val="107000"/>
              </a:lnSpc>
              <a:spcBef>
                <a:spcPts val="0"/>
              </a:spcBef>
              <a:spcAft>
                <a:spcPts val="800"/>
              </a:spcAft>
            </a:pPr>
            <a:r>
              <a:rPr lang="en-US" sz="2400" b="1" kern="0" dirty="0">
                <a:effectLst/>
                <a:latin typeface="Calibri" panose="020F0502020204030204" pitchFamily="34" charset="0"/>
                <a:ea typeface="Calibri" panose="020F0502020204030204" pitchFamily="34" charset="0"/>
                <a:cs typeface="Times New Roman" panose="02020603050405020304" pitchFamily="18" charset="0"/>
              </a:rPr>
              <a:t>Home Page</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7383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98076CC8-2452-CC53-2F17-17F0453690BA}"/>
              </a:ext>
            </a:extLst>
          </p:cNvPr>
          <p:cNvPicPr>
            <a:picLocks noGrp="1"/>
          </p:cNvPicPr>
          <p:nvPr/>
        </p:nvPicPr>
        <p:blipFill>
          <a:blip r:embed="rId2"/>
          <a:srcRect/>
          <a:stretch>
            <a:fillRect/>
          </a:stretch>
        </p:blipFill>
        <p:spPr bwMode="auto">
          <a:xfrm>
            <a:off x="2475229" y="1654750"/>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FDA65F1B-5EFD-58D5-64E4-66B271224D3A}"/>
              </a:ext>
            </a:extLst>
          </p:cNvPr>
          <p:cNvSpPr txBox="1"/>
          <p:nvPr/>
        </p:nvSpPr>
        <p:spPr>
          <a:xfrm>
            <a:off x="4899660" y="879024"/>
            <a:ext cx="6111240" cy="595932"/>
          </a:xfrm>
          <a:prstGeom prst="rect">
            <a:avLst/>
          </a:prstGeom>
          <a:noFill/>
        </p:spPr>
        <p:txBody>
          <a:bodyPr wrap="square">
            <a:spAutoFit/>
          </a:bodyPr>
          <a:lstStyle/>
          <a:p>
            <a:pPr marL="0" marR="0">
              <a:lnSpc>
                <a:spcPct val="107000"/>
              </a:lnSpc>
              <a:spcBef>
                <a:spcPts val="0"/>
              </a:spcBef>
              <a:spcAft>
                <a:spcPts val="800"/>
              </a:spcAf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User Registration</a:t>
            </a:r>
          </a:p>
        </p:txBody>
      </p:sp>
    </p:spTree>
    <p:extLst>
      <p:ext uri="{BB962C8B-B14F-4D97-AF65-F5344CB8AC3E}">
        <p14:creationId xmlns:p14="http://schemas.microsoft.com/office/powerpoint/2010/main" val="3739064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86ADED2-7FAB-A048-F42E-C5CB790DF43F}"/>
              </a:ext>
            </a:extLst>
          </p:cNvPr>
          <p:cNvPicPr>
            <a:picLocks noGrp="1"/>
          </p:cNvPicPr>
          <p:nvPr/>
        </p:nvPicPr>
        <p:blipFill>
          <a:blip r:embed="rId2"/>
          <a:srcRect/>
          <a:stretch>
            <a:fillRect/>
          </a:stretch>
        </p:blipFill>
        <p:spPr bwMode="auto">
          <a:xfrm>
            <a:off x="2475229" y="1669990"/>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867308B3-AC8C-D562-9F66-EB3B8C984ECC}"/>
              </a:ext>
            </a:extLst>
          </p:cNvPr>
          <p:cNvSpPr txBox="1"/>
          <p:nvPr/>
        </p:nvSpPr>
        <p:spPr>
          <a:xfrm>
            <a:off x="5524500" y="848544"/>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Contd..</a:t>
            </a:r>
          </a:p>
        </p:txBody>
      </p:sp>
    </p:spTree>
    <p:extLst>
      <p:ext uri="{BB962C8B-B14F-4D97-AF65-F5344CB8AC3E}">
        <p14:creationId xmlns:p14="http://schemas.microsoft.com/office/powerpoint/2010/main" val="3188347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191A4250-89D7-BA15-0C30-C8D021A608E4}"/>
              </a:ext>
            </a:extLst>
          </p:cNvPr>
          <p:cNvPicPr>
            <a:picLocks noGrp="1"/>
          </p:cNvPicPr>
          <p:nvPr/>
        </p:nvPicPr>
        <p:blipFill>
          <a:blip r:embed="rId2"/>
          <a:srcRect/>
          <a:stretch>
            <a:fillRect/>
          </a:stretch>
        </p:blipFill>
        <p:spPr bwMode="auto">
          <a:xfrm>
            <a:off x="2475229" y="1686281"/>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6D867E05-D43A-5908-D1EA-31F7F8AC502D}"/>
              </a:ext>
            </a:extLst>
          </p:cNvPr>
          <p:cNvSpPr txBox="1"/>
          <p:nvPr/>
        </p:nvSpPr>
        <p:spPr>
          <a:xfrm>
            <a:off x="5067300" y="787584"/>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User Login</a:t>
            </a:r>
          </a:p>
        </p:txBody>
      </p:sp>
    </p:spTree>
    <p:extLst>
      <p:ext uri="{BB962C8B-B14F-4D97-AF65-F5344CB8AC3E}">
        <p14:creationId xmlns:p14="http://schemas.microsoft.com/office/powerpoint/2010/main" val="179759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B34ACE5A-7BB2-48F1-B4BA-6EF153557C1B}"/>
              </a:ext>
            </a:extLst>
          </p:cNvPr>
          <p:cNvPicPr>
            <a:picLocks noGrp="1"/>
          </p:cNvPicPr>
          <p:nvPr/>
        </p:nvPicPr>
        <p:blipFill>
          <a:blip r:embed="rId2"/>
          <a:srcRect/>
          <a:stretch>
            <a:fillRect/>
          </a:stretch>
        </p:blipFill>
        <p:spPr bwMode="auto">
          <a:xfrm>
            <a:off x="2475229" y="1670515"/>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98766937-2E1F-137F-8FB5-7DAEA195B9E8}"/>
              </a:ext>
            </a:extLst>
          </p:cNvPr>
          <p:cNvSpPr txBox="1"/>
          <p:nvPr/>
        </p:nvSpPr>
        <p:spPr>
          <a:xfrm>
            <a:off x="4960620" y="787584"/>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File Upload</a:t>
            </a:r>
          </a:p>
        </p:txBody>
      </p:sp>
    </p:spTree>
    <p:extLst>
      <p:ext uri="{BB962C8B-B14F-4D97-AF65-F5344CB8AC3E}">
        <p14:creationId xmlns:p14="http://schemas.microsoft.com/office/powerpoint/2010/main" val="6009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23A8C787-9552-1A6A-4A30-5638C53C0279}"/>
              </a:ext>
            </a:extLst>
          </p:cNvPr>
          <p:cNvPicPr>
            <a:picLocks noGrp="1"/>
          </p:cNvPicPr>
          <p:nvPr/>
        </p:nvPicPr>
        <p:blipFill>
          <a:blip r:embed="rId2"/>
          <a:srcRect/>
          <a:stretch>
            <a:fillRect/>
          </a:stretch>
        </p:blipFill>
        <p:spPr bwMode="auto">
          <a:xfrm>
            <a:off x="2475229" y="1638984"/>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65B15CA5-B1FB-5631-4C26-BB5FE137E8F3}"/>
              </a:ext>
            </a:extLst>
          </p:cNvPr>
          <p:cNvSpPr txBox="1"/>
          <p:nvPr/>
        </p:nvSpPr>
        <p:spPr>
          <a:xfrm>
            <a:off x="4777740" y="693053"/>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Fog Server Login</a:t>
            </a:r>
          </a:p>
        </p:txBody>
      </p:sp>
    </p:spTree>
    <p:extLst>
      <p:ext uri="{BB962C8B-B14F-4D97-AF65-F5344CB8AC3E}">
        <p14:creationId xmlns:p14="http://schemas.microsoft.com/office/powerpoint/2010/main" val="4180195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F57068-4A31-80BC-1BD8-503B34424AB1}"/>
              </a:ext>
            </a:extLst>
          </p:cNvPr>
          <p:cNvSpPr txBox="1"/>
          <p:nvPr/>
        </p:nvSpPr>
        <p:spPr>
          <a:xfrm>
            <a:off x="1040524" y="-124024"/>
            <a:ext cx="10326413" cy="6182718"/>
          </a:xfrm>
          <a:prstGeom prst="rect">
            <a:avLst/>
          </a:prstGeom>
          <a:noFill/>
        </p:spPr>
        <p:txBody>
          <a:bodyPr wrap="square">
            <a:spAutoFit/>
          </a:bodyPr>
          <a:lstStyle/>
          <a:p>
            <a:pPr algn="just">
              <a:lnSpc>
                <a:spcPct val="150000"/>
              </a:lnSpc>
            </a:pPr>
            <a:r>
              <a:rPr lang="en-US" sz="1800" dirty="0">
                <a:latin typeface="Times New Roman" pitchFamily="18" charset="0"/>
                <a:cs typeface="Times New Roman" pitchFamily="18" charset="0"/>
              </a:rPr>
              <a:t>	</a:t>
            </a:r>
          </a:p>
          <a:p>
            <a:pPr algn="just">
              <a:lnSpc>
                <a:spcPct val="150000"/>
              </a:lnSpc>
            </a:pPr>
            <a:endParaRPr lang="en-US" dirty="0">
              <a:latin typeface="Times New Roman" pitchFamily="18" charset="0"/>
              <a:cs typeface="Times New Roman" pitchFamily="18" charset="0"/>
            </a:endParaRPr>
          </a:p>
          <a:p>
            <a:pPr algn="ctr">
              <a:lnSpc>
                <a:spcPct val="150000"/>
              </a:lnSpc>
            </a:pPr>
            <a:r>
              <a:rPr lang="en-US" sz="3200" b="1" dirty="0">
                <a:latin typeface="Times New Roman" pitchFamily="18" charset="0"/>
                <a:cs typeface="Times New Roman" pitchFamily="18" charset="0"/>
              </a:rPr>
              <a:t>ABSTRACT</a:t>
            </a:r>
          </a:p>
          <a:p>
            <a:pPr algn="just">
              <a:lnSpc>
                <a:spcPct val="150000"/>
              </a:lnSpc>
            </a:pPr>
            <a:endParaRPr lang="en-US" dirty="0">
              <a:latin typeface="Times New Roman" pitchFamily="18" charset="0"/>
              <a:cs typeface="Times New Roman" pitchFamily="18" charset="0"/>
            </a:endParaRPr>
          </a:p>
          <a:p>
            <a:pPr algn="just">
              <a:lnSpc>
                <a:spcPct val="150000"/>
              </a:lnSpc>
            </a:pPr>
            <a:r>
              <a:rPr lang="en-US" dirty="0">
                <a:latin typeface="Times New Roman" pitchFamily="18" charset="0"/>
                <a:cs typeface="Times New Roman" pitchFamily="18" charset="0"/>
              </a:rPr>
              <a:t>The storage  service  is  excellent  unless  users  outsource  their sensitive  data  to  cloud  storage  server.  Cloud  server  gets full  access  and  control  over  user’s  data  once  data  is outsourced to the cloud. It can read or search through the user’s data. Recently, fog server  based  three-layer  architecture has  been  presented  for secure  storage.  In that architecture, the  portion  of data  to  be  stored  in  cloud,  fog and  user’s  local  machine. Some  portion  of data in the  cloud  and  their customized  hash  algorithm, take extra computation/storage  overhead, In this project, we create fog-based cloud storage scheme. In that scheme, data is </a:t>
            </a:r>
            <a:r>
              <a:rPr lang="en-US" dirty="0" err="1">
                <a:latin typeface="Times New Roman" pitchFamily="18" charset="0"/>
                <a:cs typeface="Times New Roman" pitchFamily="18" charset="0"/>
              </a:rPr>
              <a:t>splitted</a:t>
            </a:r>
            <a:r>
              <a:rPr lang="en-US" dirty="0">
                <a:latin typeface="Times New Roman" pitchFamily="18" charset="0"/>
                <a:cs typeface="Times New Roman" pitchFamily="18" charset="0"/>
              </a:rPr>
              <a:t> into  multiple blocks through </a:t>
            </a:r>
            <a:r>
              <a:rPr lang="en-US" dirty="0" err="1">
                <a:latin typeface="Times New Roman" pitchFamily="18" charset="0"/>
                <a:cs typeface="Times New Roman" pitchFamily="18" charset="0"/>
              </a:rPr>
              <a:t>xor</a:t>
            </a:r>
            <a:r>
              <a:rPr lang="en-US" dirty="0">
                <a:latin typeface="Times New Roman" pitchFamily="18" charset="0"/>
                <a:cs typeface="Times New Roman" pitchFamily="18" charset="0"/>
              </a:rPr>
              <a:t>-combination and combine this blocks into 2-blocks or 3-blocks using </a:t>
            </a:r>
            <a:r>
              <a:rPr lang="en-US" dirty="0" err="1">
                <a:latin typeface="Times New Roman" pitchFamily="18" charset="0"/>
                <a:cs typeface="Times New Roman" pitchFamily="18" charset="0"/>
              </a:rPr>
              <a:t>xor</a:t>
            </a:r>
            <a:r>
              <a:rPr lang="en-US" dirty="0">
                <a:latin typeface="Times New Roman" pitchFamily="18" charset="0"/>
                <a:cs typeface="Times New Roman" pitchFamily="18" charset="0"/>
              </a:rPr>
              <a:t>-operation. So using this scheme, we  enhance  the  efficiency  of  fog  based  cloud storage service and  improve the security of fog server for a robust fog centric cloud computing infrastructure and we </a:t>
            </a:r>
            <a:r>
              <a:rPr lang="en-US" dirty="0" err="1">
                <a:latin typeface="Times New Roman" pitchFamily="18" charset="0"/>
                <a:cs typeface="Times New Roman" pitchFamily="18" charset="0"/>
              </a:rPr>
              <a:t>we</a:t>
            </a:r>
            <a:r>
              <a:rPr lang="en-US" dirty="0">
                <a:latin typeface="Times New Roman" pitchFamily="18" charset="0"/>
                <a:cs typeface="Times New Roman" pitchFamily="18" charset="0"/>
              </a:rPr>
              <a:t>  enhance </a:t>
            </a:r>
            <a:r>
              <a:rPr lang="en-US" dirty="0" err="1">
                <a:latin typeface="Times New Roman" pitchFamily="18" charset="0"/>
                <a:cs typeface="Times New Roman" pitchFamily="18" charset="0"/>
              </a:rPr>
              <a:t>cypto</a:t>
            </a:r>
            <a:r>
              <a:rPr lang="en-US" dirty="0">
                <a:latin typeface="Times New Roman" pitchFamily="18" charset="0"/>
                <a:cs typeface="Times New Roman" pitchFamily="18" charset="0"/>
              </a:rPr>
              <a:t> system to secure data without revealing any information from it.</a:t>
            </a:r>
          </a:p>
        </p:txBody>
      </p:sp>
    </p:spTree>
    <p:extLst>
      <p:ext uri="{BB962C8B-B14F-4D97-AF65-F5344CB8AC3E}">
        <p14:creationId xmlns:p14="http://schemas.microsoft.com/office/powerpoint/2010/main" val="2173537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B58B342B-02CF-6916-3ACD-D306B2AB3DCB}"/>
              </a:ext>
            </a:extLst>
          </p:cNvPr>
          <p:cNvPicPr>
            <a:picLocks noGrp="1"/>
          </p:cNvPicPr>
          <p:nvPr/>
        </p:nvPicPr>
        <p:blipFill>
          <a:blip r:embed="rId2"/>
          <a:srcRect/>
          <a:stretch>
            <a:fillRect/>
          </a:stretch>
        </p:blipFill>
        <p:spPr bwMode="auto">
          <a:xfrm>
            <a:off x="2475229" y="1638985"/>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F73ACF71-2127-62F1-1393-0AB721FA77C3}"/>
              </a:ext>
            </a:extLst>
          </p:cNvPr>
          <p:cNvSpPr txBox="1"/>
          <p:nvPr/>
        </p:nvSpPr>
        <p:spPr>
          <a:xfrm>
            <a:off x="4244340" y="693052"/>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Block Management</a:t>
            </a:r>
          </a:p>
        </p:txBody>
      </p:sp>
    </p:spTree>
    <p:extLst>
      <p:ext uri="{BB962C8B-B14F-4D97-AF65-F5344CB8AC3E}">
        <p14:creationId xmlns:p14="http://schemas.microsoft.com/office/powerpoint/2010/main" val="2138727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7D75D47D-6B7B-2923-4D2B-8CDB3071756B}"/>
              </a:ext>
            </a:extLst>
          </p:cNvPr>
          <p:cNvPicPr>
            <a:picLocks noGrp="1"/>
          </p:cNvPicPr>
          <p:nvPr/>
        </p:nvPicPr>
        <p:blipFill>
          <a:blip r:embed="rId2"/>
          <a:srcRect/>
          <a:stretch>
            <a:fillRect/>
          </a:stretch>
        </p:blipFill>
        <p:spPr bwMode="auto">
          <a:xfrm>
            <a:off x="2475229" y="1623219"/>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97A93B23-7889-76EE-46EB-2E8EE30E3CDA}"/>
              </a:ext>
            </a:extLst>
          </p:cNvPr>
          <p:cNvSpPr txBox="1"/>
          <p:nvPr/>
        </p:nvSpPr>
        <p:spPr>
          <a:xfrm>
            <a:off x="5204460" y="708818"/>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Contd</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077715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DB45FD37-68B4-3ED7-4543-0EA46CE6E971}"/>
              </a:ext>
            </a:extLst>
          </p:cNvPr>
          <p:cNvPicPr>
            <a:picLocks noGrp="1"/>
          </p:cNvPicPr>
          <p:nvPr/>
        </p:nvPicPr>
        <p:blipFill>
          <a:blip r:embed="rId2"/>
          <a:srcRect/>
          <a:stretch>
            <a:fillRect/>
          </a:stretch>
        </p:blipFill>
        <p:spPr bwMode="auto">
          <a:xfrm>
            <a:off x="2475229" y="1623219"/>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B4B9219B-C44F-475E-F45A-2F6D1FF9D7DF}"/>
              </a:ext>
            </a:extLst>
          </p:cNvPr>
          <p:cNvSpPr txBox="1"/>
          <p:nvPr/>
        </p:nvSpPr>
        <p:spPr>
          <a:xfrm>
            <a:off x="4716780" y="708818"/>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Store Meta Data</a:t>
            </a:r>
          </a:p>
        </p:txBody>
      </p:sp>
    </p:spTree>
    <p:extLst>
      <p:ext uri="{BB962C8B-B14F-4D97-AF65-F5344CB8AC3E}">
        <p14:creationId xmlns:p14="http://schemas.microsoft.com/office/powerpoint/2010/main" val="2694218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2AB276D7-01D4-D2CE-029C-E71E4916957E}"/>
              </a:ext>
            </a:extLst>
          </p:cNvPr>
          <p:cNvPicPr>
            <a:picLocks noGrp="1"/>
          </p:cNvPicPr>
          <p:nvPr/>
        </p:nvPicPr>
        <p:blipFill>
          <a:blip r:embed="rId2"/>
          <a:srcRect/>
          <a:stretch>
            <a:fillRect/>
          </a:stretch>
        </p:blipFill>
        <p:spPr bwMode="auto">
          <a:xfrm>
            <a:off x="2475229" y="1623219"/>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162BF8CD-E3E2-5AC3-9B66-6FD07CA960C0}"/>
              </a:ext>
            </a:extLst>
          </p:cNvPr>
          <p:cNvSpPr txBox="1"/>
          <p:nvPr/>
        </p:nvSpPr>
        <p:spPr>
          <a:xfrm>
            <a:off x="4747260" y="708818"/>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User Login</a:t>
            </a:r>
          </a:p>
        </p:txBody>
      </p:sp>
    </p:spTree>
    <p:extLst>
      <p:ext uri="{BB962C8B-B14F-4D97-AF65-F5344CB8AC3E}">
        <p14:creationId xmlns:p14="http://schemas.microsoft.com/office/powerpoint/2010/main" val="4287479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708707A2-DAE0-6470-6F2B-3AF97F546442}"/>
              </a:ext>
            </a:extLst>
          </p:cNvPr>
          <p:cNvPicPr>
            <a:picLocks noGrp="1"/>
          </p:cNvPicPr>
          <p:nvPr/>
        </p:nvPicPr>
        <p:blipFill>
          <a:blip r:embed="rId2"/>
          <a:srcRect/>
          <a:stretch>
            <a:fillRect/>
          </a:stretch>
        </p:blipFill>
        <p:spPr bwMode="auto">
          <a:xfrm>
            <a:off x="2475229" y="1638985"/>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88BD0CDD-B65D-7EF9-5410-ECCFFF8A0C6E}"/>
              </a:ext>
            </a:extLst>
          </p:cNvPr>
          <p:cNvSpPr txBox="1"/>
          <p:nvPr/>
        </p:nvSpPr>
        <p:spPr>
          <a:xfrm>
            <a:off x="3605530" y="693052"/>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View User &amp; Check Integrity</a:t>
            </a:r>
          </a:p>
        </p:txBody>
      </p:sp>
    </p:spTree>
    <p:extLst>
      <p:ext uri="{BB962C8B-B14F-4D97-AF65-F5344CB8AC3E}">
        <p14:creationId xmlns:p14="http://schemas.microsoft.com/office/powerpoint/2010/main" val="1316726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6B9B2036-2E70-3789-537A-A6517F29343E}"/>
              </a:ext>
            </a:extLst>
          </p:cNvPr>
          <p:cNvPicPr>
            <a:picLocks noGrp="1"/>
          </p:cNvPicPr>
          <p:nvPr/>
        </p:nvPicPr>
        <p:blipFill>
          <a:blip r:embed="rId2"/>
          <a:srcRect/>
          <a:stretch>
            <a:fillRect/>
          </a:stretch>
        </p:blipFill>
        <p:spPr bwMode="auto">
          <a:xfrm>
            <a:off x="2286042" y="1654750"/>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C272E6A4-AFE3-B187-76DD-F567987180BE}"/>
              </a:ext>
            </a:extLst>
          </p:cNvPr>
          <p:cNvSpPr txBox="1"/>
          <p:nvPr/>
        </p:nvSpPr>
        <p:spPr>
          <a:xfrm>
            <a:off x="3665220" y="677287"/>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View Fog Server Request</a:t>
            </a:r>
          </a:p>
        </p:txBody>
      </p:sp>
    </p:spTree>
    <p:extLst>
      <p:ext uri="{BB962C8B-B14F-4D97-AF65-F5344CB8AC3E}">
        <p14:creationId xmlns:p14="http://schemas.microsoft.com/office/powerpoint/2010/main" val="2355510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452EED64-48EA-AFFF-C30F-26F025F5C220}"/>
              </a:ext>
            </a:extLst>
          </p:cNvPr>
          <p:cNvPicPr>
            <a:picLocks noGrp="1"/>
          </p:cNvPicPr>
          <p:nvPr/>
        </p:nvPicPr>
        <p:blipFill>
          <a:blip r:embed="rId2"/>
          <a:srcRect/>
          <a:stretch>
            <a:fillRect/>
          </a:stretch>
        </p:blipFill>
        <p:spPr bwMode="auto">
          <a:xfrm>
            <a:off x="2475229" y="1686281"/>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E0F9CDC2-0DB4-9981-1A82-67FC02F734D8}"/>
              </a:ext>
            </a:extLst>
          </p:cNvPr>
          <p:cNvSpPr txBox="1"/>
          <p:nvPr/>
        </p:nvSpPr>
        <p:spPr>
          <a:xfrm>
            <a:off x="4838700" y="645756"/>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Send Data</a:t>
            </a:r>
          </a:p>
        </p:txBody>
      </p:sp>
    </p:spTree>
    <p:extLst>
      <p:ext uri="{BB962C8B-B14F-4D97-AF65-F5344CB8AC3E}">
        <p14:creationId xmlns:p14="http://schemas.microsoft.com/office/powerpoint/2010/main" val="1991094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7E921308-2F9C-262A-2B7D-01FFF66E178F}"/>
              </a:ext>
            </a:extLst>
          </p:cNvPr>
          <p:cNvPicPr>
            <a:picLocks noGrp="1"/>
          </p:cNvPicPr>
          <p:nvPr/>
        </p:nvPicPr>
        <p:blipFill>
          <a:blip r:embed="rId2"/>
          <a:srcRect/>
          <a:stretch>
            <a:fillRect/>
          </a:stretch>
        </p:blipFill>
        <p:spPr bwMode="auto">
          <a:xfrm>
            <a:off x="2222981" y="1638985"/>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20AEB10C-15E7-3686-88E5-3D47F45EE158}"/>
              </a:ext>
            </a:extLst>
          </p:cNvPr>
          <p:cNvSpPr txBox="1"/>
          <p:nvPr/>
        </p:nvSpPr>
        <p:spPr>
          <a:xfrm>
            <a:off x="3771900" y="693052"/>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Receive Data &amp; Download</a:t>
            </a:r>
          </a:p>
        </p:txBody>
      </p:sp>
    </p:spTree>
    <p:extLst>
      <p:ext uri="{BB962C8B-B14F-4D97-AF65-F5344CB8AC3E}">
        <p14:creationId xmlns:p14="http://schemas.microsoft.com/office/powerpoint/2010/main" val="82729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328A770-AB8C-EBBB-F135-1E18FC238718}"/>
              </a:ext>
            </a:extLst>
          </p:cNvPr>
          <p:cNvPicPr>
            <a:picLocks noGrp="1"/>
          </p:cNvPicPr>
          <p:nvPr/>
        </p:nvPicPr>
        <p:blipFill>
          <a:blip r:embed="rId2"/>
          <a:srcRect/>
          <a:stretch>
            <a:fillRect/>
          </a:stretch>
        </p:blipFill>
        <p:spPr bwMode="auto">
          <a:xfrm>
            <a:off x="2475229" y="1670516"/>
            <a:ext cx="7241541" cy="4525963"/>
          </a:xfrm>
          <a:prstGeom prst="rect">
            <a:avLst/>
          </a:prstGeom>
          <a:noFill/>
          <a:ln w="9525">
            <a:noFill/>
            <a:miter lim="800000"/>
            <a:headEnd/>
            <a:tailEnd/>
          </a:ln>
        </p:spPr>
      </p:pic>
      <p:sp>
        <p:nvSpPr>
          <p:cNvPr id="4" name="TextBox 3">
            <a:extLst>
              <a:ext uri="{FF2B5EF4-FFF2-40B4-BE49-F238E27FC236}">
                <a16:creationId xmlns:a16="http://schemas.microsoft.com/office/drawing/2014/main" id="{B188C634-E3E5-810A-3872-2B69D2B571A2}"/>
              </a:ext>
            </a:extLst>
          </p:cNvPr>
          <p:cNvSpPr txBox="1"/>
          <p:nvPr/>
        </p:nvSpPr>
        <p:spPr>
          <a:xfrm>
            <a:off x="4381500" y="661521"/>
            <a:ext cx="6111240"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View Download File</a:t>
            </a:r>
          </a:p>
        </p:txBody>
      </p:sp>
    </p:spTree>
    <p:extLst>
      <p:ext uri="{BB962C8B-B14F-4D97-AF65-F5344CB8AC3E}">
        <p14:creationId xmlns:p14="http://schemas.microsoft.com/office/powerpoint/2010/main" val="395331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5FFC3-ACA9-8DF1-0324-637CDDFABB78}"/>
              </a:ext>
            </a:extLst>
          </p:cNvPr>
          <p:cNvSpPr txBox="1"/>
          <p:nvPr/>
        </p:nvSpPr>
        <p:spPr>
          <a:xfrm>
            <a:off x="709448" y="1056290"/>
            <a:ext cx="10720551" cy="5150449"/>
          </a:xfrm>
          <a:prstGeom prst="rect">
            <a:avLst/>
          </a:prstGeom>
          <a:noFill/>
        </p:spPr>
        <p:txBody>
          <a:bodyPr wrap="square">
            <a:spAutoFit/>
          </a:bodyPr>
          <a:lstStyle/>
          <a:p>
            <a:pPr algn="ctr">
              <a:lnSpc>
                <a:spcPct val="150000"/>
              </a:lnSpc>
            </a:pPr>
            <a:r>
              <a:rPr lang="en-US" sz="3600" dirty="0">
                <a:latin typeface="Times New Roman" pitchFamily="18" charset="0"/>
                <a:cs typeface="Times New Roman" pitchFamily="18" charset="0"/>
              </a:rPr>
              <a:t>Conclusion</a:t>
            </a:r>
          </a:p>
          <a:p>
            <a:pPr marL="285750" indent="-285750" algn="just">
              <a:lnSpc>
                <a:spcPct val="150000"/>
              </a:lnSpc>
              <a:buFont typeface="Arial" panose="020B0604020202020204" pitchFamily="34" charset="0"/>
              <a:buChar char="•"/>
            </a:pPr>
            <a:endParaRPr lang="en-US" dirty="0">
              <a:latin typeface="Times New Roman" pitchFamily="18" charset="0"/>
              <a:cs typeface="Times New Roman" pitchFamily="18" charset="0"/>
            </a:endParaRPr>
          </a:p>
          <a:p>
            <a:pPr marL="342900" indent="-342900" algn="just">
              <a:lnSpc>
                <a:spcPct val="150000"/>
              </a:lnSpc>
              <a:buFont typeface="Arial" panose="020B0604020202020204" pitchFamily="34" charset="0"/>
              <a:buChar char="•"/>
            </a:pPr>
            <a:r>
              <a:rPr lang="en-US" sz="2200" dirty="0">
                <a:latin typeface="Times New Roman" pitchFamily="18" charset="0"/>
                <a:cs typeface="Times New Roman" pitchFamily="18" charset="0"/>
              </a:rPr>
              <a:t> </a:t>
            </a:r>
            <a:r>
              <a:rPr lang="en-US" sz="2400" dirty="0">
                <a:latin typeface="Times New Roman" pitchFamily="18" charset="0"/>
                <a:cs typeface="Times New Roman" pitchFamily="18" charset="0"/>
              </a:rPr>
              <a:t>Fog  based  three-layer architecture  befits  to  a  secure  solution  for  robust  cloud storage  against  cyber  threats</a:t>
            </a:r>
          </a:p>
          <a:p>
            <a:pPr marL="342900" indent="-342900" algn="just">
              <a:lnSpc>
                <a:spcPct val="150000"/>
              </a:lnSpc>
              <a:buFont typeface="Arial" panose="020B0604020202020204" pitchFamily="34" charset="0"/>
              <a:buChar char="•"/>
            </a:pPr>
            <a:r>
              <a:rPr lang="en-US" sz="2400" dirty="0">
                <a:latin typeface="Times New Roman" pitchFamily="18" charset="0"/>
                <a:cs typeface="Times New Roman" pitchFamily="18" charset="0"/>
              </a:rPr>
              <a:t>. This  project we proposed  a scheme that  undertakes  preventive activities to a trusted fog  server  and  puts  the  actual  data  in  twisted  format  to multiple  cloud  servers.  </a:t>
            </a:r>
          </a:p>
          <a:p>
            <a:pPr marL="342900" indent="-342900" algn="just">
              <a:lnSpc>
                <a:spcPct val="150000"/>
              </a:lnSpc>
              <a:buFont typeface="Arial" panose="020B0604020202020204" pitchFamily="34" charset="0"/>
              <a:buChar char="•"/>
            </a:pPr>
            <a:r>
              <a:rPr lang="en-US" sz="2400" dirty="0">
                <a:latin typeface="Times New Roman" pitchFamily="18" charset="0"/>
                <a:cs typeface="Times New Roman" pitchFamily="18" charset="0"/>
              </a:rPr>
              <a:t>We enhanced the  efficiency  of  fog  based  cloud storage service. We improve the security of fog server for a robust fog centric cloud computing infrastructure.</a:t>
            </a:r>
          </a:p>
        </p:txBody>
      </p:sp>
    </p:spTree>
    <p:extLst>
      <p:ext uri="{BB962C8B-B14F-4D97-AF65-F5344CB8AC3E}">
        <p14:creationId xmlns:p14="http://schemas.microsoft.com/office/powerpoint/2010/main" val="164563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62C028-7478-0866-F8DD-620562F0DCDE}"/>
              </a:ext>
            </a:extLst>
          </p:cNvPr>
          <p:cNvSpPr txBox="1"/>
          <p:nvPr/>
        </p:nvSpPr>
        <p:spPr>
          <a:xfrm>
            <a:off x="898635" y="832481"/>
            <a:ext cx="10799379" cy="4888839"/>
          </a:xfrm>
          <a:prstGeom prst="rect">
            <a:avLst/>
          </a:prstGeom>
          <a:noFill/>
        </p:spPr>
        <p:txBody>
          <a:bodyPr wrap="square">
            <a:spAutoFit/>
          </a:bodyPr>
          <a:lstStyle/>
          <a:p>
            <a:pPr marL="6350" marR="0" indent="-6350" algn="ctr">
              <a:lnSpc>
                <a:spcPct val="107000"/>
              </a:lnSpc>
              <a:spcBef>
                <a:spcPts val="0"/>
              </a:spcBef>
              <a:spcAft>
                <a:spcPts val="1120"/>
              </a:spcAft>
            </a:pPr>
            <a:r>
              <a:rPr lang="en-US" sz="2000" b="1" kern="100" dirty="0">
                <a:solidFill>
                  <a:srgbClr val="000000"/>
                </a:solidFill>
                <a:effectLst/>
                <a:latin typeface="Times New Roman" panose="02020603050405020304" pitchFamily="18" charset="0"/>
                <a:ea typeface="Times New Roman" panose="02020603050405020304" pitchFamily="18" charset="0"/>
              </a:rPr>
              <a:t>. </a:t>
            </a:r>
            <a:r>
              <a:rPr lang="en-US" sz="3600" b="1" kern="100" dirty="0">
                <a:solidFill>
                  <a:srgbClr val="000000"/>
                </a:solidFill>
                <a:effectLst/>
                <a:latin typeface="Times New Roman" panose="02020603050405020304" pitchFamily="18" charset="0"/>
                <a:ea typeface="Times New Roman" panose="02020603050405020304" pitchFamily="18" charset="0"/>
              </a:rPr>
              <a:t>INTRODUCTION </a:t>
            </a:r>
          </a:p>
          <a:p>
            <a:pPr marL="342900" indent="-342900">
              <a:buFont typeface="Arial" panose="020B0604020202020204" pitchFamily="34" charset="0"/>
              <a:buChar char="•"/>
            </a:pPr>
            <a:r>
              <a:rPr lang="en-US" sz="2400" dirty="0">
                <a:solidFill>
                  <a:srgbClr val="000000"/>
                </a:solidFill>
                <a:effectLst/>
                <a:latin typeface="Times New Roman" panose="02020603050405020304" pitchFamily="18" charset="0"/>
                <a:ea typeface="Times New Roman" panose="02020603050405020304" pitchFamily="18" charset="0"/>
              </a:rPr>
              <a:t>In this project, we propose a fog-based cloud storage scheme for data confidentiality, integrity and availability.</a:t>
            </a:r>
          </a:p>
          <a:p>
            <a:pPr marL="342900" indent="-342900">
              <a:buFont typeface="Arial" panose="020B0604020202020204" pitchFamily="34" charset="0"/>
              <a:buChar char="•"/>
            </a:pPr>
            <a:endParaRPr lang="en-US" sz="2400" dirty="0">
              <a:solidFill>
                <a:srgbClr val="000000"/>
              </a:solidFill>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r>
              <a:rPr lang="en-US" sz="2400" dirty="0">
                <a:solidFill>
                  <a:srgbClr val="000000"/>
                </a:solidFill>
                <a:effectLst/>
                <a:latin typeface="Times New Roman" panose="02020603050405020304" pitchFamily="18" charset="0"/>
                <a:ea typeface="Times New Roman" panose="02020603050405020304" pitchFamily="18" charset="0"/>
              </a:rPr>
              <a:t> For confidentiality and availability (even after malicious events), we propose a method referred to as </a:t>
            </a:r>
            <a:r>
              <a:rPr lang="en-US" sz="2400" dirty="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a:t>𝑋𝑜𝑟</a:t>
            </a:r>
            <a:r>
              <a:rPr lang="en-US" sz="2400" dirty="0">
                <a:solidFill>
                  <a:srgbClr val="000000"/>
                </a:solidFill>
                <a:effectLst/>
                <a:latin typeface="Times New Roman" panose="02020603050405020304" pitchFamily="18" charset="0"/>
                <a:ea typeface="Times New Roman" panose="02020603050405020304" pitchFamily="18" charset="0"/>
              </a:rPr>
              <a:t>−</a:t>
            </a:r>
            <a:r>
              <a:rPr lang="en-US" sz="2400" dirty="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a:t>𝐶𝑜𝑚𝑏𝑖𝑛𝑎𝑡𝑖𝑜𝑛</a:t>
            </a:r>
            <a:r>
              <a:rPr lang="en-US" sz="2400" dirty="0">
                <a:solidFill>
                  <a:srgbClr val="000000"/>
                </a:solidFill>
                <a:effectLst/>
                <a:latin typeface="Times New Roman" panose="02020603050405020304" pitchFamily="18" charset="0"/>
                <a:ea typeface="Times New Roman" panose="02020603050405020304" pitchFamily="18" charset="0"/>
              </a:rPr>
              <a:t> that splits the data into several blocks, combine multiple blocks using </a:t>
            </a:r>
            <a:r>
              <a:rPr lang="en-US" sz="2400" dirty="0" err="1">
                <a:solidFill>
                  <a:srgbClr val="000000"/>
                </a:solidFill>
                <a:effectLst/>
                <a:latin typeface="Times New Roman" panose="02020603050405020304" pitchFamily="18" charset="0"/>
                <a:ea typeface="Times New Roman" panose="02020603050405020304" pitchFamily="18" charset="0"/>
              </a:rPr>
              <a:t>Xor</a:t>
            </a:r>
            <a:r>
              <a:rPr lang="en-US" sz="2400" dirty="0">
                <a:solidFill>
                  <a:srgbClr val="000000"/>
                </a:solidFill>
                <a:effectLst/>
                <a:latin typeface="Times New Roman" panose="02020603050405020304" pitchFamily="18" charset="0"/>
                <a:ea typeface="Times New Roman" panose="02020603050405020304" pitchFamily="18" charset="0"/>
              </a:rPr>
              <a:t> operation and outsource the resulted blocks to different cloud/fog servers.</a:t>
            </a:r>
          </a:p>
          <a:p>
            <a:r>
              <a:rPr lang="en-US" sz="2400" dirty="0">
                <a:solidFill>
                  <a:srgbClr val="000000"/>
                </a:solidFill>
                <a:effectLst/>
                <a:latin typeface="Times New Roman" panose="02020603050405020304" pitchFamily="18" charset="0"/>
                <a:ea typeface="Times New Roman" panose="02020603050405020304" pitchFamily="18" charset="0"/>
              </a:rPr>
              <a:t> </a:t>
            </a:r>
          </a:p>
          <a:p>
            <a:pPr marL="342900" indent="-342900">
              <a:buFont typeface="Arial" panose="020B0604020202020204" pitchFamily="34" charset="0"/>
              <a:buChar char="•"/>
            </a:pPr>
            <a:r>
              <a:rPr lang="en-US" sz="2400" dirty="0">
                <a:solidFill>
                  <a:srgbClr val="000000"/>
                </a:solidFill>
                <a:effectLst/>
                <a:latin typeface="Times New Roman" panose="02020603050405020304" pitchFamily="18" charset="0"/>
                <a:ea typeface="Times New Roman" panose="02020603050405020304" pitchFamily="18" charset="0"/>
              </a:rPr>
              <a:t>In order to prevent any individual cloud server to retrieve a portion of original data, the proposed technique </a:t>
            </a:r>
            <a:r>
              <a:rPr lang="en-US" sz="2400" dirty="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a:t>𝐵𝑙𝑜𝑐𝑘</a:t>
            </a:r>
            <a:r>
              <a:rPr lang="en-US" sz="2400" dirty="0">
                <a:solidFill>
                  <a:srgbClr val="000000"/>
                </a:solidFill>
                <a:effectLst/>
                <a:latin typeface="Times New Roman" panose="02020603050405020304" pitchFamily="18" charset="0"/>
                <a:ea typeface="Times New Roman" panose="02020603050405020304" pitchFamily="18" charset="0"/>
              </a:rPr>
              <a:t>−</a:t>
            </a:r>
            <a:r>
              <a:rPr lang="en-US" sz="2400" dirty="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a:t>𝑀𝑎𝑛𝑎𝑔𝑒𝑚𝑒𝑛𝑡</a:t>
            </a:r>
            <a:r>
              <a:rPr lang="en-US" sz="2400" dirty="0">
                <a:solidFill>
                  <a:srgbClr val="000000"/>
                </a:solidFill>
                <a:effectLst/>
                <a:latin typeface="Times New Roman" panose="02020603050405020304" pitchFamily="18" charset="0"/>
                <a:ea typeface="Times New Roman" panose="02020603050405020304" pitchFamily="18" charset="0"/>
              </a:rPr>
              <a:t> selects the cloud server to store each particular data blocks</a:t>
            </a:r>
            <a:endParaRPr lang="en-US" sz="2400" dirty="0"/>
          </a:p>
        </p:txBody>
      </p:sp>
    </p:spTree>
    <p:extLst>
      <p:ext uri="{BB962C8B-B14F-4D97-AF65-F5344CB8AC3E}">
        <p14:creationId xmlns:p14="http://schemas.microsoft.com/office/powerpoint/2010/main" val="2182066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10E321-2FDB-A134-9486-57FA77BE2790}"/>
              </a:ext>
            </a:extLst>
          </p:cNvPr>
          <p:cNvSpPr txBox="1"/>
          <p:nvPr/>
        </p:nvSpPr>
        <p:spPr>
          <a:xfrm>
            <a:off x="1035269" y="2296306"/>
            <a:ext cx="10121462" cy="279595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itchFamily="18" charset="0"/>
                <a:cs typeface="Times New Roman" pitchFamily="18" charset="0"/>
              </a:rPr>
              <a:t>To  enhance  the  efficiency  of  fog  based  cloud storage service.</a:t>
            </a:r>
          </a:p>
          <a:p>
            <a:pPr marL="342900" lvl="0" indent="-342900" algn="just">
              <a:lnSpc>
                <a:spcPct val="150000"/>
              </a:lnSpc>
              <a:buFont typeface="Arial" panose="020B0604020202020204" pitchFamily="34" charset="0"/>
              <a:buChar char="•"/>
            </a:pPr>
            <a:r>
              <a:rPr lang="en-US" sz="2400" dirty="0">
                <a:latin typeface="Times New Roman" pitchFamily="18" charset="0"/>
                <a:cs typeface="Times New Roman" pitchFamily="18" charset="0"/>
              </a:rPr>
              <a:t>To improve the security of fog server for a robust fog centric cloud computing infrastructure.</a:t>
            </a:r>
          </a:p>
          <a:p>
            <a:pPr marL="342900" lvl="0" indent="-342900" algn="just">
              <a:lnSpc>
                <a:spcPct val="150000"/>
              </a:lnSpc>
              <a:buFont typeface="Arial" panose="020B0604020202020204" pitchFamily="34" charset="0"/>
              <a:buChar char="•"/>
            </a:pPr>
            <a:r>
              <a:rPr lang="en-US" sz="2400" dirty="0">
                <a:latin typeface="Times New Roman" pitchFamily="18" charset="0"/>
                <a:cs typeface="Times New Roman" pitchFamily="18" charset="0"/>
              </a:rPr>
              <a:t>To  enable  cloud  server  to  compute  cryptic  data without revealing any information from it.</a:t>
            </a:r>
          </a:p>
        </p:txBody>
      </p:sp>
      <p:sp>
        <p:nvSpPr>
          <p:cNvPr id="5" name="TextBox 4">
            <a:extLst>
              <a:ext uri="{FF2B5EF4-FFF2-40B4-BE49-F238E27FC236}">
                <a16:creationId xmlns:a16="http://schemas.microsoft.com/office/drawing/2014/main" id="{0E8678A2-746F-818F-5FE1-5EE5E313E604}"/>
              </a:ext>
            </a:extLst>
          </p:cNvPr>
          <p:cNvSpPr txBox="1"/>
          <p:nvPr/>
        </p:nvSpPr>
        <p:spPr>
          <a:xfrm>
            <a:off x="3452649" y="1119406"/>
            <a:ext cx="6117020" cy="646331"/>
          </a:xfrm>
          <a:prstGeom prst="rect">
            <a:avLst/>
          </a:prstGeom>
          <a:noFill/>
        </p:spPr>
        <p:txBody>
          <a:bodyPr wrap="square">
            <a:spAutoFit/>
          </a:bodyPr>
          <a:lstStyle/>
          <a:p>
            <a:r>
              <a:rPr lang="en-US" sz="3600" b="1" dirty="0">
                <a:latin typeface="Times New Roman" pitchFamily="18" charset="0"/>
                <a:cs typeface="Times New Roman" pitchFamily="18" charset="0"/>
              </a:rPr>
              <a:t>FUTURE ENHANCEMENT</a:t>
            </a:r>
            <a:endParaRPr lang="en-US" sz="3600" dirty="0"/>
          </a:p>
        </p:txBody>
      </p:sp>
    </p:spTree>
    <p:extLst>
      <p:ext uri="{BB962C8B-B14F-4D97-AF65-F5344CB8AC3E}">
        <p14:creationId xmlns:p14="http://schemas.microsoft.com/office/powerpoint/2010/main" val="1038427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C9DC3-81D8-0FD4-FEA7-4FDA90498517}"/>
              </a:ext>
            </a:extLst>
          </p:cNvPr>
          <p:cNvSpPr txBox="1"/>
          <p:nvPr/>
        </p:nvSpPr>
        <p:spPr>
          <a:xfrm>
            <a:off x="3037490" y="2627530"/>
            <a:ext cx="6117020" cy="1602939"/>
          </a:xfrm>
          <a:prstGeom prst="rect">
            <a:avLst/>
          </a:prstGeom>
          <a:noFill/>
        </p:spPr>
        <p:txBody>
          <a:bodyPr wrap="square">
            <a:spAutoFit/>
          </a:bodyPr>
          <a:lstStyle/>
          <a:p>
            <a:pPr marL="0" marR="0">
              <a:lnSpc>
                <a:spcPct val="107000"/>
              </a:lnSpc>
              <a:spcBef>
                <a:spcPts val="0"/>
              </a:spcBef>
              <a:spcAft>
                <a:spcPts val="800"/>
              </a:spcAft>
            </a:pPr>
            <a:r>
              <a:rPr lang="en-US" sz="96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Thank You</a:t>
            </a:r>
          </a:p>
        </p:txBody>
      </p:sp>
    </p:spTree>
    <p:extLst>
      <p:ext uri="{BB962C8B-B14F-4D97-AF65-F5344CB8AC3E}">
        <p14:creationId xmlns:p14="http://schemas.microsoft.com/office/powerpoint/2010/main" val="116880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F7276A-977E-AACA-F9E8-6A85248EB57F}"/>
              </a:ext>
            </a:extLst>
          </p:cNvPr>
          <p:cNvSpPr txBox="1"/>
          <p:nvPr/>
        </p:nvSpPr>
        <p:spPr>
          <a:xfrm>
            <a:off x="646386" y="867102"/>
            <a:ext cx="10862442" cy="4468980"/>
          </a:xfrm>
          <a:prstGeom prst="rect">
            <a:avLst/>
          </a:prstGeom>
          <a:noFill/>
        </p:spPr>
        <p:txBody>
          <a:bodyPr wrap="square">
            <a:spAutoFit/>
          </a:bodyPr>
          <a:lstStyle/>
          <a:p>
            <a:pPr algn="ctr">
              <a:lnSpc>
                <a:spcPct val="150000"/>
              </a:lnSpc>
            </a:pPr>
            <a:r>
              <a:rPr lang="en-US" sz="3200" b="1" dirty="0">
                <a:latin typeface="Times New Roman" pitchFamily="18" charset="0"/>
                <a:cs typeface="Times New Roman" pitchFamily="18" charset="0"/>
              </a:rPr>
              <a:t>EXISTING SYSTEM	</a:t>
            </a:r>
          </a:p>
          <a:p>
            <a:pPr marL="342900" indent="-342900" algn="just">
              <a:lnSpc>
                <a:spcPct val="150000"/>
              </a:lnSpc>
              <a:buFont typeface="Arial" panose="020B0604020202020204" pitchFamily="34" charset="0"/>
              <a:buChar char="•"/>
            </a:pPr>
            <a:r>
              <a:rPr lang="en-US" sz="2000" dirty="0">
                <a:latin typeface="Times New Roman" pitchFamily="18" charset="0"/>
                <a:cs typeface="Times New Roman" pitchFamily="18" charset="0"/>
              </a:rPr>
              <a:t>In  traditional  cloud  computing ,  once  users outsource  their  data  to  the  cloud,  they  can  no  longer protect  it  physically.  </a:t>
            </a:r>
          </a:p>
          <a:p>
            <a:pPr marL="342900" indent="-342900" algn="just">
              <a:lnSpc>
                <a:spcPct val="150000"/>
              </a:lnSpc>
              <a:buFont typeface="Arial" panose="020B0604020202020204" pitchFamily="34" charset="0"/>
              <a:buChar char="•"/>
            </a:pPr>
            <a:r>
              <a:rPr lang="en-US" sz="2000" dirty="0">
                <a:latin typeface="Times New Roman" pitchFamily="18" charset="0"/>
                <a:cs typeface="Times New Roman" pitchFamily="18" charset="0"/>
              </a:rPr>
              <a:t>Cloud  Service  Provider  (CSP)  can access,  search  or  modify  their  data  stored  in  the  cloud storage.  At  the  same  time,  the  CSP  may  loss  the  data unintentionally  due  to  some  technical  faults.</a:t>
            </a:r>
          </a:p>
          <a:p>
            <a:pPr marL="342900" indent="-342900" algn="just">
              <a:lnSpc>
                <a:spcPct val="150000"/>
              </a:lnSpc>
              <a:buFont typeface="Arial" panose="020B0604020202020204" pitchFamily="34" charset="0"/>
              <a:buChar char="•"/>
            </a:pPr>
            <a:r>
              <a:rPr lang="en-US" sz="2000" dirty="0">
                <a:latin typeface="Times New Roman" pitchFamily="18" charset="0"/>
                <a:cs typeface="Times New Roman" pitchFamily="18" charset="0"/>
              </a:rPr>
              <a:t> Alternating, a  hacker  can violate the privacy of  the  user data.  Using  some  cryptographic  mechanisms  (such  as encryption, hash chain), confidentiality or integrity can be protected.  However  cryptographic approach cannot prevent  internal  attacks.  </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883854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C4F50A-E636-2E10-C6C3-C81808737BE3}"/>
              </a:ext>
            </a:extLst>
          </p:cNvPr>
          <p:cNvSpPr txBox="1"/>
          <p:nvPr/>
        </p:nvSpPr>
        <p:spPr>
          <a:xfrm>
            <a:off x="982718" y="1427249"/>
            <a:ext cx="11209282" cy="2757486"/>
          </a:xfrm>
          <a:prstGeom prst="rect">
            <a:avLst/>
          </a:prstGeom>
          <a:noFill/>
        </p:spPr>
        <p:txBody>
          <a:bodyPr wrap="square">
            <a:spAutoFit/>
          </a:bodyPr>
          <a:lstStyle/>
          <a:p>
            <a:pPr marL="0" marR="0" algn="ctr">
              <a:lnSpc>
                <a:spcPct val="107000"/>
              </a:lnSpc>
              <a:spcBef>
                <a:spcPts val="0"/>
              </a:spcBef>
              <a:spcAft>
                <a:spcPts val="800"/>
              </a:spcAft>
            </a:pPr>
            <a:endParaRPr lang="en-US" sz="3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Disadvantages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indent="-342900">
              <a:lnSpc>
                <a:spcPct val="107000"/>
              </a:lnSpc>
              <a:spcBef>
                <a:spcPts val="0"/>
              </a:spcBef>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CSP  may  loss  the  data unintentionally  due  to  some  technical  faults  </a:t>
            </a:r>
          </a:p>
          <a:p>
            <a:pPr marL="800100" marR="0" indent="-342900">
              <a:lnSpc>
                <a:spcPct val="107000"/>
              </a:lnSpc>
              <a:spcBef>
                <a:spcPts val="0"/>
              </a:spcBef>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Cryptographic approach cannot prevent  internal  attacks  </a:t>
            </a:r>
          </a:p>
        </p:txBody>
      </p:sp>
    </p:spTree>
    <p:extLst>
      <p:ext uri="{BB962C8B-B14F-4D97-AF65-F5344CB8AC3E}">
        <p14:creationId xmlns:p14="http://schemas.microsoft.com/office/powerpoint/2010/main" val="422228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A43B6E-81D3-E30C-2537-2D6A2C206F5C}"/>
              </a:ext>
            </a:extLst>
          </p:cNvPr>
          <p:cNvSpPr txBox="1"/>
          <p:nvPr/>
        </p:nvSpPr>
        <p:spPr>
          <a:xfrm>
            <a:off x="788276" y="867103"/>
            <a:ext cx="10767848" cy="5340693"/>
          </a:xfrm>
          <a:prstGeom prst="rect">
            <a:avLst/>
          </a:prstGeom>
          <a:noFill/>
        </p:spPr>
        <p:txBody>
          <a:bodyPr wrap="square">
            <a:spAutoFit/>
          </a:bodyPr>
          <a:lstStyle/>
          <a:p>
            <a:pPr algn="ctr">
              <a:lnSpc>
                <a:spcPct val="150000"/>
              </a:lnSpc>
            </a:pPr>
            <a:r>
              <a:rPr lang="en-US" sz="3200" b="1" dirty="0">
                <a:latin typeface="Times New Roman" pitchFamily="18" charset="0"/>
                <a:cs typeface="Times New Roman" pitchFamily="18" charset="0"/>
              </a:rPr>
              <a:t>Proposed System </a:t>
            </a:r>
          </a:p>
          <a:p>
            <a:pPr marL="342900" indent="-342900" algn="just">
              <a:lnSpc>
                <a:spcPct val="150000"/>
              </a:lnSpc>
              <a:buFont typeface="Arial" panose="020B0604020202020204" pitchFamily="34" charset="0"/>
              <a:buChar char="•"/>
            </a:pPr>
            <a:r>
              <a:rPr lang="en-US" sz="2200" dirty="0">
                <a:latin typeface="Times New Roman" pitchFamily="18" charset="0"/>
                <a:cs typeface="Times New Roman" pitchFamily="18" charset="0"/>
              </a:rPr>
              <a:t>To  protect  data  confidentiality, integrity we  propose  a  fog-based  cloud storage  scheme  for  data  confidentiality,  integrity  and availability. </a:t>
            </a:r>
          </a:p>
          <a:p>
            <a:pPr marL="342900" indent="-342900" algn="just">
              <a:lnSpc>
                <a:spcPct val="150000"/>
              </a:lnSpc>
              <a:buFont typeface="Arial" panose="020B0604020202020204" pitchFamily="34" charset="0"/>
              <a:buChar char="•"/>
            </a:pPr>
            <a:r>
              <a:rPr lang="en-US" sz="2200" dirty="0">
                <a:latin typeface="Times New Roman" pitchFamily="18" charset="0"/>
                <a:cs typeface="Times New Roman" pitchFamily="18" charset="0"/>
              </a:rPr>
              <a:t> For  confidentiality  and  availability  (even after  malicious events), we  propose a method referred to as  </a:t>
            </a:r>
            <a:r>
              <a:rPr lang="en-US" sz="2200" dirty="0" err="1">
                <a:latin typeface="Times New Roman" pitchFamily="18" charset="0"/>
                <a:cs typeface="Times New Roman" pitchFamily="18" charset="0"/>
              </a:rPr>
              <a:t>Xor</a:t>
            </a:r>
            <a:r>
              <a:rPr lang="en-US" sz="2200" dirty="0">
                <a:latin typeface="Times New Roman" pitchFamily="18" charset="0"/>
                <a:cs typeface="Times New Roman" pitchFamily="18" charset="0"/>
              </a:rPr>
              <a:t>-combination  that  splits  the  data  into  several blocks,  combine  multiple blocks  using </a:t>
            </a:r>
            <a:r>
              <a:rPr lang="en-US" sz="2200" dirty="0" err="1">
                <a:latin typeface="Times New Roman" pitchFamily="18" charset="0"/>
                <a:cs typeface="Times New Roman" pitchFamily="18" charset="0"/>
              </a:rPr>
              <a:t>Xor</a:t>
            </a:r>
            <a:r>
              <a:rPr lang="en-US" sz="2200" dirty="0">
                <a:latin typeface="Times New Roman" pitchFamily="18" charset="0"/>
                <a:cs typeface="Times New Roman" pitchFamily="18" charset="0"/>
              </a:rPr>
              <a:t> operation and outsource  the  resulted  blocks  to  different  cloud/fog servers. </a:t>
            </a:r>
          </a:p>
          <a:p>
            <a:pPr marL="342900" indent="-342900" algn="just">
              <a:lnSpc>
                <a:spcPct val="150000"/>
              </a:lnSpc>
              <a:buFont typeface="Arial" panose="020B0604020202020204" pitchFamily="34" charset="0"/>
              <a:buChar char="•"/>
            </a:pPr>
            <a:r>
              <a:rPr lang="en-US" sz="2200" dirty="0">
                <a:latin typeface="Times New Roman" pitchFamily="18" charset="0"/>
                <a:cs typeface="Times New Roman" pitchFamily="18" charset="0"/>
              </a:rPr>
              <a:t>  We achieve two goals  in our project,  one is privacy of the data  and  the  other  is recoverability of the data in case of data loss. We improve the security of fog server as well as cloud server.</a:t>
            </a:r>
          </a:p>
        </p:txBody>
      </p:sp>
    </p:spTree>
    <p:extLst>
      <p:ext uri="{BB962C8B-B14F-4D97-AF65-F5344CB8AC3E}">
        <p14:creationId xmlns:p14="http://schemas.microsoft.com/office/powerpoint/2010/main" val="26203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81CF97-FDC9-2E08-D186-06DFCC3F960A}"/>
              </a:ext>
            </a:extLst>
          </p:cNvPr>
          <p:cNvSpPr txBox="1"/>
          <p:nvPr/>
        </p:nvSpPr>
        <p:spPr>
          <a:xfrm>
            <a:off x="819808" y="2128345"/>
            <a:ext cx="11225048" cy="2316981"/>
          </a:xfrm>
          <a:prstGeom prst="rect">
            <a:avLst/>
          </a:prstGeom>
          <a:noFill/>
        </p:spPr>
        <p:txBody>
          <a:bodyPr wrap="square">
            <a:spAutoFit/>
          </a:bodyPr>
          <a:lstStyle/>
          <a:p>
            <a:pPr marL="6350" marR="0" indent="-6350" algn="ctr">
              <a:lnSpc>
                <a:spcPct val="107000"/>
              </a:lnSpc>
              <a:spcBef>
                <a:spcPts val="0"/>
              </a:spcBef>
              <a:spcAft>
                <a:spcPts val="1460"/>
              </a:spcAft>
            </a:pPr>
            <a:r>
              <a:rPr lang="en-US" sz="3600" b="1" kern="100" dirty="0">
                <a:solidFill>
                  <a:srgbClr val="000000"/>
                </a:solidFill>
                <a:effectLst/>
                <a:latin typeface="Times New Roman" panose="02020603050405020304" pitchFamily="18" charset="0"/>
                <a:ea typeface="Times New Roman" panose="02020603050405020304" pitchFamily="18" charset="0"/>
              </a:rPr>
              <a:t>Advantages </a:t>
            </a:r>
          </a:p>
          <a:p>
            <a:pPr marL="6350" marR="0" indent="-6350">
              <a:lnSpc>
                <a:spcPct val="107000"/>
              </a:lnSpc>
              <a:spcBef>
                <a:spcPts val="0"/>
              </a:spcBef>
              <a:spcAft>
                <a:spcPts val="1460"/>
              </a:spcAft>
            </a:pPr>
            <a:endParaRPr lang="en-US" sz="1800" b="1" kern="100" dirty="0">
              <a:solidFill>
                <a:srgbClr val="000000"/>
              </a:solidFill>
              <a:effectLst/>
              <a:latin typeface="Times New Roman" panose="02020603050405020304" pitchFamily="18" charset="0"/>
              <a:ea typeface="Times New Roman" panose="02020603050405020304" pitchFamily="18" charset="0"/>
            </a:endParaRPr>
          </a:p>
          <a:p>
            <a:pPr marL="234950" marR="909320" indent="-6350" algn="just">
              <a:lnSpc>
                <a:spcPct val="136000"/>
              </a:lnSpc>
              <a:spcBef>
                <a:spcPts val="0"/>
              </a:spcBef>
              <a:spcAft>
                <a:spcPts val="575"/>
              </a:spcAft>
            </a:pPr>
            <a:r>
              <a:rPr lang="en-US" sz="2400" kern="100" dirty="0">
                <a:solidFill>
                  <a:srgbClr val="000000"/>
                </a:solidFill>
                <a:effectLst/>
                <a:latin typeface="Segoe UI Symbol" panose="020B0502040204020203" pitchFamily="34" charset="0"/>
                <a:ea typeface="Segoe UI Symbol" panose="020B0502040204020203" pitchFamily="34" charset="0"/>
                <a:cs typeface="Segoe UI Symbol" panose="020B0502040204020203" pitchFamily="34" charset="0"/>
              </a:rPr>
              <a:t>•</a:t>
            </a:r>
            <a:r>
              <a:rPr lang="en-US" sz="2400" kern="100" dirty="0">
                <a:solidFill>
                  <a:srgbClr val="000000"/>
                </a:solidFill>
                <a:effectLst/>
                <a:latin typeface="Arial" panose="020B0604020202020204" pitchFamily="34" charset="0"/>
                <a:ea typeface="Arial" panose="020B0604020202020204" pitchFamily="34" charset="0"/>
              </a:rPr>
              <a:t> </a:t>
            </a:r>
            <a:r>
              <a:rPr lang="en-US" sz="2400" kern="100" dirty="0">
                <a:solidFill>
                  <a:srgbClr val="000000"/>
                </a:solidFill>
                <a:effectLst/>
                <a:latin typeface="Times New Roman" panose="02020603050405020304" pitchFamily="18" charset="0"/>
                <a:ea typeface="Times New Roman" panose="02020603050405020304" pitchFamily="18" charset="0"/>
              </a:rPr>
              <a:t>Privacy of the data  and  the  other  is recoverability of the data in case of data loss </a:t>
            </a:r>
            <a:r>
              <a:rPr lang="en-US" sz="2400" kern="100" dirty="0">
                <a:solidFill>
                  <a:srgbClr val="000000"/>
                </a:solidFill>
                <a:effectLst/>
                <a:latin typeface="Segoe UI Symbol" panose="020B0502040204020203" pitchFamily="34" charset="0"/>
                <a:ea typeface="Segoe UI Symbol" panose="020B0502040204020203" pitchFamily="34" charset="0"/>
                <a:cs typeface="Segoe UI Symbol" panose="020B0502040204020203" pitchFamily="34" charset="0"/>
              </a:rPr>
              <a:t>•</a:t>
            </a:r>
            <a:r>
              <a:rPr lang="en-US" sz="2400" kern="100" dirty="0">
                <a:solidFill>
                  <a:srgbClr val="000000"/>
                </a:solidFill>
                <a:effectLst/>
                <a:latin typeface="Arial" panose="020B0604020202020204" pitchFamily="34" charset="0"/>
                <a:ea typeface="Arial" panose="020B0604020202020204" pitchFamily="34" charset="0"/>
              </a:rPr>
              <a:t> </a:t>
            </a:r>
            <a:r>
              <a:rPr lang="en-US" sz="2400" kern="100" dirty="0">
                <a:solidFill>
                  <a:srgbClr val="000000"/>
                </a:solidFill>
                <a:effectLst/>
                <a:latin typeface="Times New Roman" panose="02020603050405020304" pitchFamily="18" charset="0"/>
                <a:ea typeface="Times New Roman" panose="02020603050405020304" pitchFamily="18" charset="0"/>
              </a:rPr>
              <a:t>Improve the security of fog server as well as cloud server </a:t>
            </a:r>
          </a:p>
        </p:txBody>
      </p:sp>
    </p:spTree>
    <p:extLst>
      <p:ext uri="{BB962C8B-B14F-4D97-AF65-F5344CB8AC3E}">
        <p14:creationId xmlns:p14="http://schemas.microsoft.com/office/powerpoint/2010/main" val="82230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DA1B6B8-4F8B-0D9A-77DF-11AC71D28087}"/>
              </a:ext>
            </a:extLst>
          </p:cNvPr>
          <p:cNvGraphicFramePr>
            <a:graphicFrameLocks noGrp="1"/>
          </p:cNvGraphicFramePr>
          <p:nvPr>
            <p:extLst>
              <p:ext uri="{D42A27DB-BD31-4B8C-83A1-F6EECF244321}">
                <p14:modId xmlns:p14="http://schemas.microsoft.com/office/powerpoint/2010/main" val="1694883864"/>
              </p:ext>
            </p:extLst>
          </p:nvPr>
        </p:nvGraphicFramePr>
        <p:xfrm>
          <a:off x="980090" y="2090758"/>
          <a:ext cx="10231820" cy="3965526"/>
        </p:xfrm>
        <a:graphic>
          <a:graphicData uri="http://schemas.openxmlformats.org/drawingml/2006/table">
            <a:tbl>
              <a:tblPr firstRow="1" firstCol="1" bandRow="1">
                <a:tableStyleId>{F5AB1C69-6EDB-4FF4-983F-18BD219EF322}</a:tableStyleId>
              </a:tblPr>
              <a:tblGrid>
                <a:gridCol w="5044965">
                  <a:extLst>
                    <a:ext uri="{9D8B030D-6E8A-4147-A177-3AD203B41FA5}">
                      <a16:colId xmlns:a16="http://schemas.microsoft.com/office/drawing/2014/main" val="2198518289"/>
                    </a:ext>
                  </a:extLst>
                </a:gridCol>
                <a:gridCol w="1141650">
                  <a:extLst>
                    <a:ext uri="{9D8B030D-6E8A-4147-A177-3AD203B41FA5}">
                      <a16:colId xmlns:a16="http://schemas.microsoft.com/office/drawing/2014/main" val="2610091687"/>
                    </a:ext>
                  </a:extLst>
                </a:gridCol>
                <a:gridCol w="4045205">
                  <a:extLst>
                    <a:ext uri="{9D8B030D-6E8A-4147-A177-3AD203B41FA5}">
                      <a16:colId xmlns:a16="http://schemas.microsoft.com/office/drawing/2014/main" val="4079047741"/>
                    </a:ext>
                  </a:extLst>
                </a:gridCol>
              </a:tblGrid>
              <a:tr h="573615">
                <a:tc>
                  <a:txBody>
                    <a:bodyPr/>
                    <a:lstStyle/>
                    <a:p>
                      <a:pPr marL="0" marR="0" indent="0" algn="l">
                        <a:lnSpc>
                          <a:spcPct val="107000"/>
                        </a:lnSpc>
                        <a:spcBef>
                          <a:spcPts val="0"/>
                        </a:spcBef>
                        <a:spcAft>
                          <a:spcPts val="0"/>
                        </a:spcAft>
                        <a:tabLst>
                          <a:tab pos="639445" algn="ctr"/>
                          <a:tab pos="1372235" algn="ctr"/>
                          <a:tab pos="1829435" algn="ctr"/>
                        </a:tabLst>
                      </a:pPr>
                      <a:r>
                        <a:rPr lang="en-US" sz="2400" kern="100" dirty="0">
                          <a:effectLst/>
                        </a:rPr>
                        <a:t>	• Processor 	 	 </a:t>
                      </a:r>
                      <a:endParaRPr lang="en-US"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Intel(R) Core(TM) i3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445042544"/>
                  </a:ext>
                </a:extLst>
              </a:tr>
              <a:tr h="583324">
                <a:tc>
                  <a:txBody>
                    <a:bodyPr/>
                    <a:lstStyle/>
                    <a:p>
                      <a:pPr marL="0" marR="0" indent="0" algn="l">
                        <a:lnSpc>
                          <a:spcPct val="107000"/>
                        </a:lnSpc>
                        <a:spcBef>
                          <a:spcPts val="0"/>
                        </a:spcBef>
                        <a:spcAft>
                          <a:spcPts val="0"/>
                        </a:spcAft>
                        <a:tabLst>
                          <a:tab pos="843915" algn="ctr"/>
                          <a:tab pos="1829435" algn="ctr"/>
                        </a:tabLst>
                      </a:pPr>
                      <a:r>
                        <a:rPr lang="en-US" sz="2400" kern="100">
                          <a:effectLst/>
                        </a:rPr>
                        <a:t>	• Processor Speed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3.06 GHz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3275735369"/>
                  </a:ext>
                </a:extLst>
              </a:tr>
              <a:tr h="630620">
                <a:tc>
                  <a:txBody>
                    <a:bodyPr/>
                    <a:lstStyle/>
                    <a:p>
                      <a:pPr marL="0" marR="0" indent="0" algn="l">
                        <a:lnSpc>
                          <a:spcPct val="107000"/>
                        </a:lnSpc>
                        <a:spcBef>
                          <a:spcPts val="0"/>
                        </a:spcBef>
                        <a:spcAft>
                          <a:spcPts val="0"/>
                        </a:spcAft>
                        <a:tabLst>
                          <a:tab pos="516890" algn="ctr"/>
                          <a:tab pos="1372235" algn="ctr"/>
                          <a:tab pos="1829435" algn="ctr"/>
                        </a:tabLst>
                      </a:pPr>
                      <a:r>
                        <a:rPr lang="en-US" sz="2400" kern="100">
                          <a:effectLst/>
                        </a:rPr>
                        <a:t>	• RAM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2 GB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2888593410"/>
                  </a:ext>
                </a:extLst>
              </a:tr>
              <a:tr h="709449">
                <a:tc>
                  <a:txBody>
                    <a:bodyPr/>
                    <a:lstStyle/>
                    <a:p>
                      <a:pPr marL="0" marR="0" indent="0" algn="l">
                        <a:lnSpc>
                          <a:spcPct val="107000"/>
                        </a:lnSpc>
                        <a:spcBef>
                          <a:spcPts val="0"/>
                        </a:spcBef>
                        <a:spcAft>
                          <a:spcPts val="0"/>
                        </a:spcAft>
                        <a:tabLst>
                          <a:tab pos="859155" algn="ctr"/>
                          <a:tab pos="1829435" algn="ctr"/>
                        </a:tabLst>
                      </a:pPr>
                      <a:r>
                        <a:rPr lang="en-US" sz="2400" kern="100" dirty="0">
                          <a:effectLst/>
                        </a:rPr>
                        <a:t>	• Solid Disk Drive  	 </a:t>
                      </a:r>
                      <a:endParaRPr lang="en-US"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250 GB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401658212"/>
                  </a:ext>
                </a:extLst>
              </a:tr>
              <a:tr h="1468518">
                <a:tc>
                  <a:txBody>
                    <a:bodyPr/>
                    <a:lstStyle/>
                    <a:p>
                      <a:pPr marL="0" marR="0" indent="0" algn="l">
                        <a:lnSpc>
                          <a:spcPct val="107000"/>
                        </a:lnSpc>
                        <a:spcBef>
                          <a:spcPts val="0"/>
                        </a:spcBef>
                        <a:spcAft>
                          <a:spcPts val="410"/>
                        </a:spcAft>
                        <a:tabLst>
                          <a:tab pos="591820" algn="ctr"/>
                          <a:tab pos="1372235" algn="ctr"/>
                          <a:tab pos="1829435" algn="ctr"/>
                        </a:tabLst>
                      </a:pPr>
                      <a:r>
                        <a:rPr lang="en-US" sz="2400" kern="100" dirty="0">
                          <a:effectLst/>
                        </a:rPr>
                        <a:t>	• Monitor 	 	 </a:t>
                      </a:r>
                    </a:p>
                    <a:p>
                      <a:pPr marL="457200" marR="0" indent="0" algn="l">
                        <a:lnSpc>
                          <a:spcPct val="107000"/>
                        </a:lnSpc>
                        <a:spcBef>
                          <a:spcPts val="0"/>
                        </a:spcBef>
                        <a:spcAft>
                          <a:spcPts val="1245"/>
                        </a:spcAft>
                      </a:pPr>
                      <a:r>
                        <a:rPr lang="en-US" sz="2400" kern="100" dirty="0">
                          <a:effectLst/>
                        </a:rPr>
                        <a:t> </a:t>
                      </a:r>
                    </a:p>
                    <a:p>
                      <a:pPr marL="0" marR="0" indent="0" algn="l">
                        <a:lnSpc>
                          <a:spcPct val="107000"/>
                        </a:lnSpc>
                        <a:spcBef>
                          <a:spcPts val="0"/>
                        </a:spcBef>
                        <a:spcAft>
                          <a:spcPts val="0"/>
                        </a:spcAft>
                      </a:pPr>
                      <a:endParaRPr lang="en-US"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dirty="0">
                          <a:effectLst/>
                        </a:rPr>
                        <a:t>“17” inches </a:t>
                      </a:r>
                      <a:endParaRPr lang="en-US"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3318950627"/>
                  </a:ext>
                </a:extLst>
              </a:tr>
            </a:tbl>
          </a:graphicData>
        </a:graphic>
      </p:graphicFrame>
      <p:sp>
        <p:nvSpPr>
          <p:cNvPr id="3" name="Rectangle 1">
            <a:extLst>
              <a:ext uri="{FF2B5EF4-FFF2-40B4-BE49-F238E27FC236}">
                <a16:creationId xmlns:a16="http://schemas.microsoft.com/office/drawing/2014/main" id="{A39A5E91-318A-A9C2-D9FF-472DAA01DE9D}"/>
              </a:ext>
            </a:extLst>
          </p:cNvPr>
          <p:cNvSpPr>
            <a:spLocks noChangeArrowheads="1"/>
          </p:cNvSpPr>
          <p:nvPr/>
        </p:nvSpPr>
        <p:spPr bwMode="auto">
          <a:xfrm>
            <a:off x="1245476" y="801716"/>
            <a:ext cx="8718331"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 tIns="0" rIns="0" bIns="0" numCol="1" anchor="ctr" anchorCtr="0" compatLnSpc="1">
            <a:prstTxWarp prst="textNoShape">
              <a:avLst/>
            </a:prstTxWarp>
            <a:spAutoFit/>
          </a:bodyPr>
          <a:lstStyle>
            <a:lvl1pPr eaLnBrk="0" fontAlgn="base" hangingPunct="0">
              <a:spcBef>
                <a:spcPct val="0"/>
              </a:spcBef>
              <a:spcAft>
                <a:spcPct val="0"/>
              </a:spcAft>
              <a:tabLst>
                <a:tab pos="592138" algn="ctr"/>
                <a:tab pos="1371600" algn="ctr"/>
                <a:tab pos="1828800" algn="ctr"/>
              </a:tabLst>
              <a:defRPr>
                <a:solidFill>
                  <a:schemeClr val="tx1"/>
                </a:solidFill>
                <a:latin typeface="Arial" panose="020B0604020202020204" pitchFamily="34" charset="0"/>
              </a:defRPr>
            </a:lvl1pPr>
            <a:lvl2pPr eaLnBrk="0" fontAlgn="base" hangingPunct="0">
              <a:spcBef>
                <a:spcPct val="0"/>
              </a:spcBef>
              <a:spcAft>
                <a:spcPct val="0"/>
              </a:spcAft>
              <a:tabLst>
                <a:tab pos="592138" algn="ctr"/>
                <a:tab pos="1371600" algn="ctr"/>
                <a:tab pos="1828800" algn="ctr"/>
              </a:tabLst>
              <a:defRPr>
                <a:solidFill>
                  <a:schemeClr val="tx1"/>
                </a:solidFill>
                <a:latin typeface="Arial" panose="020B0604020202020204" pitchFamily="34" charset="0"/>
              </a:defRPr>
            </a:lvl2pPr>
            <a:lvl3pPr eaLnBrk="0" fontAlgn="base" hangingPunct="0">
              <a:spcBef>
                <a:spcPct val="0"/>
              </a:spcBef>
              <a:spcAft>
                <a:spcPct val="0"/>
              </a:spcAft>
              <a:tabLst>
                <a:tab pos="592138" algn="ctr"/>
                <a:tab pos="1371600" algn="ctr"/>
                <a:tab pos="1828800" algn="ctr"/>
              </a:tabLst>
              <a:defRPr>
                <a:solidFill>
                  <a:schemeClr val="tx1"/>
                </a:solidFill>
                <a:latin typeface="Arial" panose="020B0604020202020204" pitchFamily="34" charset="0"/>
              </a:defRPr>
            </a:lvl3pPr>
            <a:lvl4pPr eaLnBrk="0" fontAlgn="base" hangingPunct="0">
              <a:spcBef>
                <a:spcPct val="0"/>
              </a:spcBef>
              <a:spcAft>
                <a:spcPct val="0"/>
              </a:spcAft>
              <a:tabLst>
                <a:tab pos="592138" algn="ctr"/>
                <a:tab pos="1371600" algn="ctr"/>
                <a:tab pos="1828800" algn="ctr"/>
              </a:tabLst>
              <a:defRPr>
                <a:solidFill>
                  <a:schemeClr val="tx1"/>
                </a:solidFill>
                <a:latin typeface="Arial" panose="020B0604020202020204" pitchFamily="34" charset="0"/>
              </a:defRPr>
            </a:lvl4pPr>
            <a:lvl5pPr eaLnBrk="0" fontAlgn="base" hangingPunct="0">
              <a:spcBef>
                <a:spcPct val="0"/>
              </a:spcBef>
              <a:spcAft>
                <a:spcPct val="0"/>
              </a:spcAft>
              <a:tabLst>
                <a:tab pos="592138" algn="ctr"/>
                <a:tab pos="1371600" algn="ctr"/>
                <a:tab pos="1828800" algn="ctr"/>
              </a:tabLst>
              <a:defRPr>
                <a:solidFill>
                  <a:schemeClr val="tx1"/>
                </a:solidFill>
                <a:latin typeface="Arial" panose="020B0604020202020204" pitchFamily="34" charset="0"/>
              </a:defRPr>
            </a:lvl5pPr>
            <a:lvl6pPr eaLnBrk="0" fontAlgn="base" hangingPunct="0">
              <a:spcBef>
                <a:spcPct val="0"/>
              </a:spcBef>
              <a:spcAft>
                <a:spcPct val="0"/>
              </a:spcAft>
              <a:tabLst>
                <a:tab pos="592138" algn="ctr"/>
                <a:tab pos="1371600" algn="ctr"/>
                <a:tab pos="1828800" algn="ctr"/>
              </a:tabLst>
              <a:defRPr>
                <a:solidFill>
                  <a:schemeClr val="tx1"/>
                </a:solidFill>
                <a:latin typeface="Arial" panose="020B0604020202020204" pitchFamily="34" charset="0"/>
              </a:defRPr>
            </a:lvl6pPr>
            <a:lvl7pPr eaLnBrk="0" fontAlgn="base" hangingPunct="0">
              <a:spcBef>
                <a:spcPct val="0"/>
              </a:spcBef>
              <a:spcAft>
                <a:spcPct val="0"/>
              </a:spcAft>
              <a:tabLst>
                <a:tab pos="592138" algn="ctr"/>
                <a:tab pos="1371600" algn="ctr"/>
                <a:tab pos="1828800" algn="ctr"/>
              </a:tabLst>
              <a:defRPr>
                <a:solidFill>
                  <a:schemeClr val="tx1"/>
                </a:solidFill>
                <a:latin typeface="Arial" panose="020B0604020202020204" pitchFamily="34" charset="0"/>
              </a:defRPr>
            </a:lvl7pPr>
            <a:lvl8pPr eaLnBrk="0" fontAlgn="base" hangingPunct="0">
              <a:spcBef>
                <a:spcPct val="0"/>
              </a:spcBef>
              <a:spcAft>
                <a:spcPct val="0"/>
              </a:spcAft>
              <a:tabLst>
                <a:tab pos="592138" algn="ctr"/>
                <a:tab pos="1371600" algn="ctr"/>
                <a:tab pos="1828800" algn="ctr"/>
              </a:tabLst>
              <a:defRPr>
                <a:solidFill>
                  <a:schemeClr val="tx1"/>
                </a:solidFill>
                <a:latin typeface="Arial" panose="020B0604020202020204" pitchFamily="34" charset="0"/>
              </a:defRPr>
            </a:lvl8pPr>
            <a:lvl9pPr eaLnBrk="0" fontAlgn="base" hangingPunct="0">
              <a:spcBef>
                <a:spcPct val="0"/>
              </a:spcBef>
              <a:spcAft>
                <a:spcPct val="0"/>
              </a:spcAft>
              <a:tabLst>
                <a:tab pos="592138" algn="ctr"/>
                <a:tab pos="1371600" algn="ctr"/>
                <a:tab pos="1828800" algn="ctr"/>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92138" algn="ctr"/>
                <a:tab pos="1371600" algn="ctr"/>
                <a:tab pos="1828800" algn="ctr"/>
              </a:tabLst>
            </a:pPr>
            <a:r>
              <a:rPr kumimoji="0" lang="en-US" altLang="en-US" sz="3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SYSTEM REQUIREMENTS </a:t>
            </a:r>
          </a:p>
          <a:p>
            <a:pPr marL="0" marR="0" lvl="0" indent="0" algn="l" defTabSz="914400" rtl="0" eaLnBrk="0" fontAlgn="base" latinLnBrk="0" hangingPunct="0">
              <a:lnSpc>
                <a:spcPct val="100000"/>
              </a:lnSpc>
              <a:spcBef>
                <a:spcPct val="0"/>
              </a:spcBef>
              <a:spcAft>
                <a:spcPct val="0"/>
              </a:spcAft>
              <a:buClrTx/>
              <a:buSzTx/>
              <a:buFontTx/>
              <a:buNone/>
              <a:tabLst>
                <a:tab pos="592138" algn="ctr"/>
                <a:tab pos="1371600" algn="ctr"/>
                <a:tab pos="1828800" algn="ctr"/>
              </a:tabLst>
            </a:pPr>
            <a:r>
              <a:rPr lang="en-US" altLang="en-US" sz="1300" b="1" dirty="0">
                <a:solidFill>
                  <a:srgbClr val="000000"/>
                </a:solidFill>
                <a:ea typeface="Times New Roman" panose="02020603050405020304" pitchFamily="18" charset="0"/>
              </a:rPr>
              <a:t> </a:t>
            </a:r>
            <a:r>
              <a:rPr kumimoji="0" lang="en-US" altLang="en-US" sz="2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Hardware Requirements </a:t>
            </a:r>
          </a:p>
          <a:p>
            <a:pPr marL="0" marR="0" lvl="0" indent="0" algn="l" defTabSz="914400" rtl="0" eaLnBrk="0" fontAlgn="base" latinLnBrk="0" hangingPunct="0">
              <a:lnSpc>
                <a:spcPct val="100000"/>
              </a:lnSpc>
              <a:spcBef>
                <a:spcPct val="0"/>
              </a:spcBef>
              <a:spcAft>
                <a:spcPct val="0"/>
              </a:spcAft>
              <a:buClrTx/>
              <a:buSzTx/>
              <a:buFontTx/>
              <a:buNone/>
              <a:tabLst>
                <a:tab pos="592138" algn="ctr"/>
                <a:tab pos="1371600" algn="ctr"/>
                <a:tab pos="1828800" algn="ct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509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52CAC0D-9BC2-C799-7068-1F6D7D416754}"/>
              </a:ext>
            </a:extLst>
          </p:cNvPr>
          <p:cNvGraphicFramePr>
            <a:graphicFrameLocks noGrp="1"/>
          </p:cNvGraphicFramePr>
          <p:nvPr>
            <p:extLst>
              <p:ext uri="{D42A27DB-BD31-4B8C-83A1-F6EECF244321}">
                <p14:modId xmlns:p14="http://schemas.microsoft.com/office/powerpoint/2010/main" val="665532129"/>
              </p:ext>
            </p:extLst>
          </p:nvPr>
        </p:nvGraphicFramePr>
        <p:xfrm>
          <a:off x="932792" y="2495248"/>
          <a:ext cx="10326415" cy="3386505"/>
        </p:xfrm>
        <a:graphic>
          <a:graphicData uri="http://schemas.openxmlformats.org/drawingml/2006/table">
            <a:tbl>
              <a:tblPr firstRow="1" firstCol="1" bandRow="1">
                <a:tableStyleId>{F5AB1C69-6EDB-4FF4-983F-18BD219EF322}</a:tableStyleId>
              </a:tblPr>
              <a:tblGrid>
                <a:gridCol w="4646949">
                  <a:extLst>
                    <a:ext uri="{9D8B030D-6E8A-4147-A177-3AD203B41FA5}">
                      <a16:colId xmlns:a16="http://schemas.microsoft.com/office/drawing/2014/main" val="3000154006"/>
                    </a:ext>
                  </a:extLst>
                </a:gridCol>
                <a:gridCol w="928874">
                  <a:extLst>
                    <a:ext uri="{9D8B030D-6E8A-4147-A177-3AD203B41FA5}">
                      <a16:colId xmlns:a16="http://schemas.microsoft.com/office/drawing/2014/main" val="1939451091"/>
                    </a:ext>
                  </a:extLst>
                </a:gridCol>
                <a:gridCol w="4750592">
                  <a:extLst>
                    <a:ext uri="{9D8B030D-6E8A-4147-A177-3AD203B41FA5}">
                      <a16:colId xmlns:a16="http://schemas.microsoft.com/office/drawing/2014/main" val="3456693778"/>
                    </a:ext>
                  </a:extLst>
                </a:gridCol>
              </a:tblGrid>
              <a:tr h="55819">
                <a:tc>
                  <a:txBody>
                    <a:bodyPr/>
                    <a:lstStyle/>
                    <a:p>
                      <a:pPr marL="0" marR="0" indent="0" algn="l">
                        <a:lnSpc>
                          <a:spcPct val="107000"/>
                        </a:lnSpc>
                        <a:spcBef>
                          <a:spcPts val="0"/>
                        </a:spcBef>
                        <a:spcAft>
                          <a:spcPts val="410"/>
                        </a:spcAft>
                        <a:tabLst>
                          <a:tab pos="591820" algn="ctr"/>
                          <a:tab pos="1372235" algn="ctr"/>
                          <a:tab pos="1829435" algn="ctr"/>
                        </a:tabLst>
                      </a:pPr>
                      <a:endParaRPr lang="en-US"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endParaRPr lang="en-US"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endParaRPr lang="en-US"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3047437362"/>
                  </a:ext>
                </a:extLst>
              </a:tr>
              <a:tr h="582318">
                <a:tc>
                  <a:txBody>
                    <a:bodyPr/>
                    <a:lstStyle/>
                    <a:p>
                      <a:pPr marL="0" marR="0" indent="0" algn="l">
                        <a:lnSpc>
                          <a:spcPct val="107000"/>
                        </a:lnSpc>
                        <a:spcBef>
                          <a:spcPts val="0"/>
                        </a:spcBef>
                        <a:spcAft>
                          <a:spcPts val="0"/>
                        </a:spcAft>
                        <a:tabLst>
                          <a:tab pos="889000" algn="ctr"/>
                          <a:tab pos="1829435" algn="ctr"/>
                        </a:tabLst>
                      </a:pPr>
                      <a:r>
                        <a:rPr lang="en-US" sz="2400" kern="100">
                          <a:effectLst/>
                        </a:rPr>
                        <a:t>	• Operating System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Windows 7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319950503"/>
                  </a:ext>
                </a:extLst>
              </a:tr>
              <a:tr h="508354">
                <a:tc>
                  <a:txBody>
                    <a:bodyPr/>
                    <a:lstStyle/>
                    <a:p>
                      <a:pPr marL="0" marR="0" indent="0" algn="l">
                        <a:lnSpc>
                          <a:spcPct val="107000"/>
                        </a:lnSpc>
                        <a:spcBef>
                          <a:spcPts val="0"/>
                        </a:spcBef>
                        <a:spcAft>
                          <a:spcPts val="0"/>
                        </a:spcAft>
                        <a:tabLst>
                          <a:tab pos="880745" algn="ctr"/>
                          <a:tab pos="1829435" algn="ctr"/>
                        </a:tabLst>
                      </a:pPr>
                      <a:r>
                        <a:rPr lang="en-US" sz="2400" kern="100">
                          <a:effectLst/>
                        </a:rPr>
                        <a:t>	• Technology Used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Microsoft ASP.NET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2131818228"/>
                  </a:ext>
                </a:extLst>
              </a:tr>
              <a:tr h="508354">
                <a:tc>
                  <a:txBody>
                    <a:bodyPr/>
                    <a:lstStyle/>
                    <a:p>
                      <a:pPr marL="0" marR="0" indent="0" algn="l">
                        <a:lnSpc>
                          <a:spcPct val="107000"/>
                        </a:lnSpc>
                        <a:spcBef>
                          <a:spcPts val="0"/>
                        </a:spcBef>
                        <a:spcAft>
                          <a:spcPts val="0"/>
                        </a:spcAft>
                        <a:tabLst>
                          <a:tab pos="621030" algn="ctr"/>
                          <a:tab pos="1372235" algn="ctr"/>
                          <a:tab pos="1829435" algn="ctr"/>
                        </a:tabLst>
                      </a:pPr>
                      <a:r>
                        <a:rPr lang="en-US" sz="2400" kern="100">
                          <a:effectLst/>
                        </a:rPr>
                        <a:t>	• Database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MySQL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4156230569"/>
                  </a:ext>
                </a:extLst>
              </a:tr>
              <a:tr h="504833">
                <a:tc>
                  <a:txBody>
                    <a:bodyPr/>
                    <a:lstStyle/>
                    <a:p>
                      <a:pPr marL="228600" marR="0" indent="0" algn="l">
                        <a:lnSpc>
                          <a:spcPct val="107000"/>
                        </a:lnSpc>
                        <a:spcBef>
                          <a:spcPts val="0"/>
                        </a:spcBef>
                        <a:spcAft>
                          <a:spcPts val="0"/>
                        </a:spcAft>
                      </a:pPr>
                      <a:r>
                        <a:rPr lang="en-US" sz="2400" kern="100">
                          <a:effectLst/>
                        </a:rPr>
                        <a:t>• Database Connectivity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just">
                        <a:lnSpc>
                          <a:spcPct val="107000"/>
                        </a:lnSpc>
                        <a:spcBef>
                          <a:spcPts val="0"/>
                        </a:spcBef>
                        <a:spcAft>
                          <a:spcPts val="0"/>
                        </a:spcAft>
                      </a:pPr>
                      <a:r>
                        <a:rPr lang="en-US" sz="2400" kern="100">
                          <a:effectLst/>
                        </a:rPr>
                        <a:t>ActiveX Data Object (ADO)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2112454063"/>
                  </a:ext>
                </a:extLst>
              </a:tr>
              <a:tr h="504833">
                <a:tc>
                  <a:txBody>
                    <a:bodyPr/>
                    <a:lstStyle/>
                    <a:p>
                      <a:pPr marL="0" marR="0" indent="0" algn="l">
                        <a:lnSpc>
                          <a:spcPct val="107000"/>
                        </a:lnSpc>
                        <a:spcBef>
                          <a:spcPts val="0"/>
                        </a:spcBef>
                        <a:spcAft>
                          <a:spcPts val="0"/>
                        </a:spcAft>
                        <a:tabLst>
                          <a:tab pos="702945" algn="ctr"/>
                          <a:tab pos="1372235" algn="ctr"/>
                          <a:tab pos="1829435" algn="ctr"/>
                        </a:tabLst>
                      </a:pPr>
                      <a:r>
                        <a:rPr lang="en-US" sz="2400" kern="100">
                          <a:effectLst/>
                        </a:rPr>
                        <a:t>	• Web Server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Internet Information Server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641583141"/>
                  </a:ext>
                </a:extLst>
              </a:tr>
              <a:tr h="410910">
                <a:tc>
                  <a:txBody>
                    <a:bodyPr/>
                    <a:lstStyle/>
                    <a:p>
                      <a:pPr marL="0" marR="0" indent="0" algn="l">
                        <a:lnSpc>
                          <a:spcPct val="107000"/>
                        </a:lnSpc>
                        <a:spcBef>
                          <a:spcPts val="0"/>
                        </a:spcBef>
                        <a:spcAft>
                          <a:spcPts val="0"/>
                        </a:spcAft>
                        <a:tabLst>
                          <a:tab pos="601345" algn="ctr"/>
                          <a:tab pos="1372235" algn="ctr"/>
                          <a:tab pos="1829435" algn="ctr"/>
                        </a:tabLst>
                      </a:pPr>
                      <a:r>
                        <a:rPr lang="en-US" sz="2400" kern="100">
                          <a:effectLst/>
                        </a:rPr>
                        <a:t>	• Browser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a:effectLst/>
                        </a:rPr>
                        <a:t>: </a:t>
                      </a:r>
                      <a:endParaRPr lang="en-US" sz="2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tc>
                  <a:txBody>
                    <a:bodyPr/>
                    <a:lstStyle/>
                    <a:p>
                      <a:pPr marL="0" marR="0" indent="0" algn="l">
                        <a:lnSpc>
                          <a:spcPct val="107000"/>
                        </a:lnSpc>
                        <a:spcBef>
                          <a:spcPts val="0"/>
                        </a:spcBef>
                        <a:spcAft>
                          <a:spcPts val="0"/>
                        </a:spcAft>
                      </a:pPr>
                      <a:r>
                        <a:rPr lang="en-US" sz="2400" kern="100" dirty="0">
                          <a:effectLst/>
                        </a:rPr>
                        <a:t>Internet Explorer 6.0 </a:t>
                      </a:r>
                      <a:endParaRPr lang="en-US"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1905" marB="0"/>
                </a:tc>
                <a:extLst>
                  <a:ext uri="{0D108BD9-81ED-4DB2-BD59-A6C34878D82A}">
                    <a16:rowId xmlns:a16="http://schemas.microsoft.com/office/drawing/2014/main" val="4155833219"/>
                  </a:ext>
                </a:extLst>
              </a:tr>
            </a:tbl>
          </a:graphicData>
        </a:graphic>
      </p:graphicFrame>
      <p:sp>
        <p:nvSpPr>
          <p:cNvPr id="4" name="TextBox 3">
            <a:extLst>
              <a:ext uri="{FF2B5EF4-FFF2-40B4-BE49-F238E27FC236}">
                <a16:creationId xmlns:a16="http://schemas.microsoft.com/office/drawing/2014/main" id="{AEB91F47-7E3E-87D4-A9CB-24D5030A98B4}"/>
              </a:ext>
            </a:extLst>
          </p:cNvPr>
          <p:cNvSpPr txBox="1"/>
          <p:nvPr/>
        </p:nvSpPr>
        <p:spPr>
          <a:xfrm>
            <a:off x="4272455" y="1191707"/>
            <a:ext cx="6747641" cy="658835"/>
          </a:xfrm>
          <a:prstGeom prst="rect">
            <a:avLst/>
          </a:prstGeom>
          <a:noFill/>
        </p:spPr>
        <p:txBody>
          <a:bodyPr wrap="square">
            <a:spAutoFit/>
          </a:bodyPr>
          <a:lstStyle/>
          <a:p>
            <a:pPr marL="0" marR="0">
              <a:lnSpc>
                <a:spcPct val="107000"/>
              </a:lnSpc>
              <a:spcBef>
                <a:spcPts val="0"/>
              </a:spcBef>
              <a:spcAft>
                <a:spcPts val="8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Software Requirement</a:t>
            </a:r>
          </a:p>
        </p:txBody>
      </p:sp>
    </p:spTree>
    <p:extLst>
      <p:ext uri="{BB962C8B-B14F-4D97-AF65-F5344CB8AC3E}">
        <p14:creationId xmlns:p14="http://schemas.microsoft.com/office/powerpoint/2010/main" val="20408104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103</TotalTime>
  <Words>918</Words>
  <Application>Microsoft Office PowerPoint</Application>
  <PresentationFormat>Widescreen</PresentationFormat>
  <Paragraphs>123</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Algerian</vt:lpstr>
      <vt:lpstr>Arial</vt:lpstr>
      <vt:lpstr>Calibri</vt:lpstr>
      <vt:lpstr>Cambria Math</vt:lpstr>
      <vt:lpstr>Garamond</vt:lpstr>
      <vt:lpstr>Segoe UI Symbol</vt:lpstr>
      <vt:lpstr>Symbol</vt:lpstr>
      <vt:lpstr>Times New Roman</vt:lpstr>
      <vt:lpstr>Organic</vt:lpstr>
      <vt:lpstr>A FOG CENTRIC SECURE CLOUD STORAGE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FOG CENTRIC SECURE CLOUD STORAGE SCHEME</dc:title>
  <dc:creator>bala krishnan</dc:creator>
  <cp:lastModifiedBy>bala krishnan</cp:lastModifiedBy>
  <cp:revision>1</cp:revision>
  <dcterms:created xsi:type="dcterms:W3CDTF">2023-09-01T06:51:35Z</dcterms:created>
  <dcterms:modified xsi:type="dcterms:W3CDTF">2023-09-01T08:34:38Z</dcterms:modified>
</cp:coreProperties>
</file>